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7" r:id="rId2"/>
    <p:sldId id="392" r:id="rId3"/>
    <p:sldId id="394" r:id="rId4"/>
    <p:sldId id="397" r:id="rId5"/>
    <p:sldId id="389" r:id="rId6"/>
    <p:sldId id="396" r:id="rId7"/>
    <p:sldId id="398" r:id="rId8"/>
    <p:sldId id="399" r:id="rId9"/>
    <p:sldId id="401" r:id="rId10"/>
    <p:sldId id="402" r:id="rId11"/>
    <p:sldId id="403" r:id="rId12"/>
    <p:sldId id="404" r:id="rId13"/>
    <p:sldId id="405" r:id="rId14"/>
    <p:sldId id="407" r:id="rId15"/>
    <p:sldId id="406" r:id="rId16"/>
    <p:sldId id="305" r:id="rId17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orient="horz" pos="2278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71B"/>
    <a:srgbClr val="288886"/>
    <a:srgbClr val="AD005F"/>
    <a:srgbClr val="849C2B"/>
    <a:srgbClr val="707070"/>
    <a:srgbClr val="109ED3"/>
    <a:srgbClr val="3FC0F0"/>
    <a:srgbClr val="E6007E"/>
    <a:srgbClr val="0043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120" y="354"/>
      </p:cViewPr>
      <p:guideLst>
        <p:guide orient="horz" pos="1620"/>
        <p:guide orient="horz" pos="2278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018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Feuille_de_calcul_Microsoft_Excel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Feuille_de_calcul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euille_de_calcul_Microsoft_Excel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Feuille_de_calcul_Microsoft_Excel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Feuille_de_calcul_Microsoft_Excel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Feuille_de_calcul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D'ENTREPRISES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A1-4AC2-87CD-AFA799AA603A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A1-4AC2-87CD-AFA799AA603A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A1-4AC2-87CD-AFA799AA603A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AA1-4AC2-87CD-AFA799AA603A}"/>
              </c:ext>
            </c:extLst>
          </c:dPt>
          <c:dPt>
            <c:idx val="4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AA1-4AC2-87CD-AFA799AA60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Feuil1!$A$2:$A$6</c:f>
              <c:strCache>
                <c:ptCount val="5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</c:strCache>
            </c:strRef>
          </c:cat>
          <c:val>
            <c:numRef>
              <c:f>Feuil1!$B$2:$B$6</c:f>
              <c:numCache>
                <c:formatCode>#,##0</c:formatCode>
                <c:ptCount val="5"/>
                <c:pt idx="0">
                  <c:v>17</c:v>
                </c:pt>
                <c:pt idx="1">
                  <c:v>11</c:v>
                </c:pt>
                <c:pt idx="2">
                  <c:v>53</c:v>
                </c:pt>
                <c:pt idx="3">
                  <c:v>37</c:v>
                </c:pt>
                <c:pt idx="4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A1-4AC2-87CD-AFA799AA6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rgbClr val="3FC0F0">
                <a:lumMod val="75000"/>
              </a:srgbClr>
            </a:solidFill>
            <a:ln>
              <a:noFill/>
            </a:ln>
          </c:spPr>
          <c:dPt>
            <c:idx val="0"/>
            <c:bubble3D val="0"/>
            <c:spPr>
              <a:solidFill>
                <a:srgbClr val="707070">
                  <a:alpha val="2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69-4967-8FBE-F0AE53F43465}"/>
              </c:ext>
            </c:extLst>
          </c:dPt>
          <c:dPt>
            <c:idx val="1"/>
            <c:bubble3D val="0"/>
            <c:spPr>
              <a:solidFill>
                <a:srgbClr val="70707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69-4967-8FBE-F0AE53F43465}"/>
              </c:ext>
            </c:extLst>
          </c:dPt>
          <c:dPt>
            <c:idx val="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69-4967-8FBE-F0AE53F43465}"/>
              </c:ext>
            </c:extLst>
          </c:dPt>
          <c:dPt>
            <c:idx val="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69-4967-8FBE-F0AE53F43465}"/>
              </c:ext>
            </c:extLst>
          </c:dPt>
          <c:dPt>
            <c:idx val="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969-4967-8FBE-F0AE53F43465}"/>
              </c:ext>
            </c:extLst>
          </c:dPt>
          <c:dPt>
            <c:idx val="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969-4967-8FBE-F0AE53F43465}"/>
              </c:ext>
            </c:extLst>
          </c:dPt>
          <c:dPt>
            <c:idx val="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969-4967-8FBE-F0AE53F43465}"/>
              </c:ext>
            </c:extLst>
          </c:dPt>
          <c:dPt>
            <c:idx val="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969-4967-8FBE-F0AE53F43465}"/>
              </c:ext>
            </c:extLst>
          </c:dPt>
          <c:dPt>
            <c:idx val="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969-4967-8FBE-F0AE53F43465}"/>
              </c:ext>
            </c:extLst>
          </c:dPt>
          <c:dPt>
            <c:idx val="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969-4967-8FBE-F0AE53F43465}"/>
              </c:ext>
            </c:extLst>
          </c:dPt>
          <c:dPt>
            <c:idx val="10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969-4967-8FBE-F0AE53F43465}"/>
              </c:ext>
            </c:extLst>
          </c:dPt>
          <c:dPt>
            <c:idx val="11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969-4967-8FBE-F0AE53F43465}"/>
              </c:ext>
            </c:extLst>
          </c:dPt>
          <c:dPt>
            <c:idx val="1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969-4967-8FBE-F0AE53F43465}"/>
              </c:ext>
            </c:extLst>
          </c:dPt>
          <c:dPt>
            <c:idx val="1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969-4967-8FBE-F0AE53F43465}"/>
              </c:ext>
            </c:extLst>
          </c:dPt>
          <c:dPt>
            <c:idx val="1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969-4967-8FBE-F0AE53F43465}"/>
              </c:ext>
            </c:extLst>
          </c:dPt>
          <c:dPt>
            <c:idx val="1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969-4967-8FBE-F0AE53F43465}"/>
              </c:ext>
            </c:extLst>
          </c:dPt>
          <c:dPt>
            <c:idx val="1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4969-4967-8FBE-F0AE53F43465}"/>
              </c:ext>
            </c:extLst>
          </c:dPt>
          <c:dPt>
            <c:idx val="1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4969-4967-8FBE-F0AE53F43465}"/>
              </c:ext>
            </c:extLst>
          </c:dPt>
          <c:dPt>
            <c:idx val="1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4969-4967-8FBE-F0AE53F43465}"/>
              </c:ext>
            </c:extLst>
          </c:dPt>
          <c:dPt>
            <c:idx val="1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4969-4967-8FBE-F0AE53F43465}"/>
              </c:ext>
            </c:extLst>
          </c:dPt>
          <c:cat>
            <c:strRef>
              <c:f>Feuil1!$B$1:$C$1</c:f>
              <c:strCache>
                <c:ptCount val="2"/>
                <c:pt idx="0">
                  <c:v>Série 1</c:v>
                </c:pt>
                <c:pt idx="1">
                  <c:v>Série 2</c:v>
                </c:pt>
              </c:strCache>
            </c:strRef>
          </c:cat>
          <c:val>
            <c:numRef>
              <c:f>Feuil1!$B$2:$C$2</c:f>
              <c:numCache>
                <c:formatCode>0%</c:formatCode>
                <c:ptCount val="2"/>
                <c:pt idx="0">
                  <c:v>0.92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4969-4967-8FBE-F0AE53F43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En télétravail partiel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0.15</c:v>
                </c:pt>
                <c:pt idx="1">
                  <c:v>0.14499999999999999</c:v>
                </c:pt>
                <c:pt idx="2">
                  <c:v>5.2999999999999999E-2</c:v>
                </c:pt>
                <c:pt idx="3">
                  <c:v>0.25</c:v>
                </c:pt>
                <c:pt idx="4">
                  <c:v>0</c:v>
                </c:pt>
                <c:pt idx="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B6-AB50-2C54E99338F7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En télétravail total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0.11799999999999999</c:v>
                </c:pt>
                <c:pt idx="1">
                  <c:v>0</c:v>
                </c:pt>
                <c:pt idx="2">
                  <c:v>5.2999999999999999E-2</c:v>
                </c:pt>
                <c:pt idx="3">
                  <c:v>0.23599999999999999</c:v>
                </c:pt>
                <c:pt idx="4">
                  <c:v>0</c:v>
                </c:pt>
                <c:pt idx="5">
                  <c:v>0.104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39-47B6-AB50-2C54E99338F7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En présentiel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0.73199999999999998</c:v>
                </c:pt>
                <c:pt idx="1">
                  <c:v>0.85499999999999998</c:v>
                </c:pt>
                <c:pt idx="2">
                  <c:v>0.89500000000000002</c:v>
                </c:pt>
                <c:pt idx="3">
                  <c:v>0.51400000000000001</c:v>
                </c:pt>
                <c:pt idx="4">
                  <c:v>1</c:v>
                </c:pt>
                <c:pt idx="5">
                  <c:v>0.76600000000000001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39-47B6-AB50-2C54E9933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0.35299999999999998</c:v>
                </c:pt>
                <c:pt idx="1">
                  <c:v>0.27300000000000002</c:v>
                </c:pt>
                <c:pt idx="2">
                  <c:v>0.47199999999999998</c:v>
                </c:pt>
                <c:pt idx="3">
                  <c:v>0.32400000000000001</c:v>
                </c:pt>
                <c:pt idx="4">
                  <c:v>0.3</c:v>
                </c:pt>
                <c:pt idx="5">
                  <c:v>0.36699999999999999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B6-AB50-2C54E99338F7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Je l'envisage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0</c:v>
                </c:pt>
                <c:pt idx="1">
                  <c:v>9.0999999999999998E-2</c:v>
                </c:pt>
                <c:pt idx="2">
                  <c:v>0.17</c:v>
                </c:pt>
                <c:pt idx="3">
                  <c:v>0.108</c:v>
                </c:pt>
                <c:pt idx="4">
                  <c:v>0.1</c:v>
                </c:pt>
                <c:pt idx="5">
                  <c:v>0.114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39-47B6-AB50-2C54E99338F7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0.17599999999999999</c:v>
                </c:pt>
                <c:pt idx="1">
                  <c:v>0.36399999999999999</c:v>
                </c:pt>
                <c:pt idx="2">
                  <c:v>0.189</c:v>
                </c:pt>
                <c:pt idx="3">
                  <c:v>0.189</c:v>
                </c:pt>
                <c:pt idx="4">
                  <c:v>0.125</c:v>
                </c:pt>
                <c:pt idx="5">
                  <c:v>0.184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39-47B6-AB50-2C54E99338F7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Mon activité ne s'y prête pas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Feuil1!$E$2:$E$7</c:f>
              <c:numCache>
                <c:formatCode>0.0%</c:formatCode>
                <c:ptCount val="6"/>
                <c:pt idx="0">
                  <c:v>0.47099999999999997</c:v>
                </c:pt>
                <c:pt idx="1">
                  <c:v>0.27300000000000002</c:v>
                </c:pt>
                <c:pt idx="2">
                  <c:v>0.17</c:v>
                </c:pt>
                <c:pt idx="3">
                  <c:v>0.378</c:v>
                </c:pt>
                <c:pt idx="4">
                  <c:v>0.47499999999999998</c:v>
                </c:pt>
                <c:pt idx="5">
                  <c:v>0.33500000000000002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39-47B6-AB50-2C54E99338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0.35299999999999998</c:v>
                </c:pt>
                <c:pt idx="1">
                  <c:v>9.0999999999999998E-2</c:v>
                </c:pt>
                <c:pt idx="2">
                  <c:v>0.58799999999999997</c:v>
                </c:pt>
                <c:pt idx="3">
                  <c:v>0.51400000000000001</c:v>
                </c:pt>
                <c:pt idx="4">
                  <c:v>0.36799999999999999</c:v>
                </c:pt>
                <c:pt idx="5">
                  <c:v>0.45400000000000001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B6-AB50-2C54E99338F7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Je l'envisage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5.8999999999999997E-2</c:v>
                </c:pt>
                <c:pt idx="1">
                  <c:v>0.182</c:v>
                </c:pt>
                <c:pt idx="2">
                  <c:v>9.8000000000000004E-2</c:v>
                </c:pt>
                <c:pt idx="3">
                  <c:v>0.114</c:v>
                </c:pt>
                <c:pt idx="4">
                  <c:v>0.13200000000000001</c:v>
                </c:pt>
                <c:pt idx="5">
                  <c:v>0.112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39-47B6-AB50-2C54E99338F7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0.23499999999999999</c:v>
                </c:pt>
                <c:pt idx="1">
                  <c:v>0.36399999999999999</c:v>
                </c:pt>
                <c:pt idx="2">
                  <c:v>0.17599999999999999</c:v>
                </c:pt>
                <c:pt idx="3">
                  <c:v>0.14299999999999999</c:v>
                </c:pt>
                <c:pt idx="4">
                  <c:v>0.105</c:v>
                </c:pt>
                <c:pt idx="5">
                  <c:v>0.17100000000000001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39-47B6-AB50-2C54E99338F7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Mon activité ne s'y prête pas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Feuil1!$E$2:$E$7</c:f>
              <c:numCache>
                <c:formatCode>0.0%</c:formatCode>
                <c:ptCount val="6"/>
                <c:pt idx="0">
                  <c:v>0.35299999999999998</c:v>
                </c:pt>
                <c:pt idx="1">
                  <c:v>0.36399999999999999</c:v>
                </c:pt>
                <c:pt idx="2">
                  <c:v>0.13700000000000001</c:v>
                </c:pt>
                <c:pt idx="3">
                  <c:v>0.22900000000000001</c:v>
                </c:pt>
                <c:pt idx="4">
                  <c:v>0.39500000000000002</c:v>
                </c:pt>
                <c:pt idx="5">
                  <c:v>0.26300000000000001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39-47B6-AB50-2C54E99338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0.188</c:v>
                </c:pt>
                <c:pt idx="1">
                  <c:v>0</c:v>
                </c:pt>
                <c:pt idx="2">
                  <c:v>0.58299999999999996</c:v>
                </c:pt>
                <c:pt idx="3">
                  <c:v>0</c:v>
                </c:pt>
                <c:pt idx="4">
                  <c:v>0.114</c:v>
                </c:pt>
                <c:pt idx="5">
                  <c:v>0.254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B6-AB50-2C54E99338F7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Je l'envisage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36-4219-B119-62DF328054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6.3E-2</c:v>
                </c:pt>
                <c:pt idx="3">
                  <c:v>0</c:v>
                </c:pt>
                <c:pt idx="4">
                  <c:v>5.7000000000000002E-2</c:v>
                </c:pt>
                <c:pt idx="5">
                  <c:v>3.5999999999999997E-2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39-47B6-AB50-2C54E99338F7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0.188</c:v>
                </c:pt>
                <c:pt idx="1">
                  <c:v>0.36399999999999999</c:v>
                </c:pt>
                <c:pt idx="2">
                  <c:v>0.14599999999999999</c:v>
                </c:pt>
                <c:pt idx="3">
                  <c:v>0.214</c:v>
                </c:pt>
                <c:pt idx="4">
                  <c:v>0.22900000000000001</c:v>
                </c:pt>
                <c:pt idx="5">
                  <c:v>0.20300000000000001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39-47B6-AB50-2C54E99338F7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Mon activité ne s'y prête pas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Feuil1!$E$2:$E$7</c:f>
              <c:numCache>
                <c:formatCode>0.0%</c:formatCode>
                <c:ptCount val="6"/>
                <c:pt idx="0">
                  <c:v>0.625</c:v>
                </c:pt>
                <c:pt idx="1">
                  <c:v>0.63600000000000001</c:v>
                </c:pt>
                <c:pt idx="2">
                  <c:v>0.20799999999999999</c:v>
                </c:pt>
                <c:pt idx="3">
                  <c:v>0.78600000000000003</c:v>
                </c:pt>
                <c:pt idx="4">
                  <c:v>0.6</c:v>
                </c:pt>
                <c:pt idx="5">
                  <c:v>0.50700000000000001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39-47B6-AB50-2C54E99338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0.11799999999999999</c:v>
                </c:pt>
                <c:pt idx="1">
                  <c:v>0</c:v>
                </c:pt>
                <c:pt idx="2">
                  <c:v>0.34</c:v>
                </c:pt>
                <c:pt idx="3">
                  <c:v>9.7000000000000003E-2</c:v>
                </c:pt>
                <c:pt idx="4">
                  <c:v>0.158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B6-AB50-2C54E99338F7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Je l'envisage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</c:v>
                </c:pt>
                <c:pt idx="4">
                  <c:v>5.2999999999999999E-2</c:v>
                </c:pt>
                <c:pt idx="5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39-47B6-AB50-2C54E99338F7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0.11799999999999999</c:v>
                </c:pt>
                <c:pt idx="1">
                  <c:v>0.27300000000000002</c:v>
                </c:pt>
                <c:pt idx="2">
                  <c:v>0.3</c:v>
                </c:pt>
                <c:pt idx="3">
                  <c:v>0.19400000000000001</c:v>
                </c:pt>
                <c:pt idx="4">
                  <c:v>0.21099999999999999</c:v>
                </c:pt>
                <c:pt idx="5">
                  <c:v>0.23100000000000001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39-47B6-AB50-2C54E99338F7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Mon activité ne s'y prête pas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Feuil1!$E$2:$E$7</c:f>
              <c:numCache>
                <c:formatCode>0.0%</c:formatCode>
                <c:ptCount val="6"/>
                <c:pt idx="0">
                  <c:v>0.76500000000000001</c:v>
                </c:pt>
                <c:pt idx="1">
                  <c:v>0.72699999999999998</c:v>
                </c:pt>
                <c:pt idx="2">
                  <c:v>0.26</c:v>
                </c:pt>
                <c:pt idx="3">
                  <c:v>0.71</c:v>
                </c:pt>
                <c:pt idx="4">
                  <c:v>0.57899999999999996</c:v>
                </c:pt>
                <c:pt idx="5">
                  <c:v>0.53100000000000003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39-47B6-AB50-2C54E99338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Très optimiste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0</c:v>
                </c:pt>
                <c:pt idx="1">
                  <c:v>9.0999999999999998E-2</c:v>
                </c:pt>
                <c:pt idx="2">
                  <c:v>5.7000000000000002E-2</c:v>
                </c:pt>
                <c:pt idx="3">
                  <c:v>2.7E-2</c:v>
                </c:pt>
                <c:pt idx="4">
                  <c:v>0</c:v>
                </c:pt>
                <c:pt idx="5">
                  <c:v>3.1E-2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1A-4E97-8C20-7D6BE50E3B05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Optimiste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0.23499999999999999</c:v>
                </c:pt>
                <c:pt idx="1">
                  <c:v>0.182</c:v>
                </c:pt>
                <c:pt idx="2">
                  <c:v>0.26400000000000001</c:v>
                </c:pt>
                <c:pt idx="3">
                  <c:v>0.16200000000000001</c:v>
                </c:pt>
                <c:pt idx="4">
                  <c:v>7.2999999999999995E-2</c:v>
                </c:pt>
                <c:pt idx="5">
                  <c:v>0.182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1A-4E97-8C20-7D6BE50E3B05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Neutre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0.35299999999999998</c:v>
                </c:pt>
                <c:pt idx="1">
                  <c:v>0.45500000000000002</c:v>
                </c:pt>
                <c:pt idx="2">
                  <c:v>0.245</c:v>
                </c:pt>
                <c:pt idx="3">
                  <c:v>0.35099999999999998</c:v>
                </c:pt>
                <c:pt idx="4">
                  <c:v>0.19500000000000001</c:v>
                </c:pt>
                <c:pt idx="5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1A-4E97-8C20-7D6BE50E3B05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Pessimiste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Feuil1!$E$2:$E$7</c:f>
              <c:numCache>
                <c:formatCode>0.0%</c:formatCode>
                <c:ptCount val="6"/>
                <c:pt idx="0">
                  <c:v>0.35299999999999998</c:v>
                </c:pt>
                <c:pt idx="1">
                  <c:v>0.27300000000000002</c:v>
                </c:pt>
                <c:pt idx="2">
                  <c:v>0.30199999999999999</c:v>
                </c:pt>
                <c:pt idx="3">
                  <c:v>0.27</c:v>
                </c:pt>
                <c:pt idx="4">
                  <c:v>0.317</c:v>
                </c:pt>
                <c:pt idx="5">
                  <c:v>0.30199999999999999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1-42AD-8ECB-0B80A25C4CD9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Très pessimiste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Feuil1!$F$2:$F$7</c:f>
              <c:numCache>
                <c:formatCode>0.0%</c:formatCode>
                <c:ptCount val="6"/>
                <c:pt idx="0">
                  <c:v>5.8999999999999997E-2</c:v>
                </c:pt>
                <c:pt idx="1">
                  <c:v>0</c:v>
                </c:pt>
                <c:pt idx="2">
                  <c:v>0.13200000000000001</c:v>
                </c:pt>
                <c:pt idx="3">
                  <c:v>0.189</c:v>
                </c:pt>
                <c:pt idx="4">
                  <c:v>0.41499999999999998</c:v>
                </c:pt>
                <c:pt idx="5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A7-461B-ABA2-7D1D7774B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Je poursuis mon activité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0.76500000000000001</c:v>
                </c:pt>
                <c:pt idx="1">
                  <c:v>0.81799999999999995</c:v>
                </c:pt>
                <c:pt idx="2">
                  <c:v>0.68500000000000005</c:v>
                </c:pt>
                <c:pt idx="3">
                  <c:v>0.51300000000000001</c:v>
                </c:pt>
                <c:pt idx="4">
                  <c:v>0.20899999999999999</c:v>
                </c:pt>
                <c:pt idx="5">
                  <c:v>0.53700000000000003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1A-4E97-8C20-7D6BE50E3B05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Je maintiens partiellement mon activité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0.11799999999999999</c:v>
                </c:pt>
                <c:pt idx="1">
                  <c:v>9.0999999999999998E-2</c:v>
                </c:pt>
                <c:pt idx="2">
                  <c:v>0.13</c:v>
                </c:pt>
                <c:pt idx="3">
                  <c:v>0.17899999999999999</c:v>
                </c:pt>
                <c:pt idx="4">
                  <c:v>0.20899999999999999</c:v>
                </c:pt>
                <c:pt idx="5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1A-4E97-8C20-7D6BE50E3B05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J'envisage l'arrêt définitif de mon activité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1.9E-2</c:v>
                </c:pt>
                <c:pt idx="3">
                  <c:v>5.0999999999999997E-2</c:v>
                </c:pt>
                <c:pt idx="4">
                  <c:v>0.11600000000000001</c:v>
                </c:pt>
                <c:pt idx="5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1A-4E97-8C20-7D6BE50E3B05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Je ne sais pas encore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Feuil1!$E$2:$E$7</c:f>
              <c:numCache>
                <c:formatCode>0.0%</c:formatCode>
                <c:ptCount val="6"/>
                <c:pt idx="0">
                  <c:v>0.11799999999999999</c:v>
                </c:pt>
                <c:pt idx="1">
                  <c:v>9.0999999999999998E-2</c:v>
                </c:pt>
                <c:pt idx="2">
                  <c:v>0.16700000000000001</c:v>
                </c:pt>
                <c:pt idx="3">
                  <c:v>0.25600000000000001</c:v>
                </c:pt>
                <c:pt idx="4">
                  <c:v>0.46500000000000002</c:v>
                </c:pt>
                <c:pt idx="5">
                  <c:v>0.25600000000000001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1-42AD-8ECB-0B80A25C4C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D'ENTREPRISES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2B-4C35-9881-36C0171DBD04}"/>
              </c:ext>
            </c:extLst>
          </c:dPt>
          <c:dPt>
            <c:idx val="1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2B-4C35-9881-36C0171DBD04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2B-4C35-9881-36C0171DBD04}"/>
              </c:ext>
            </c:extLst>
          </c:dPt>
          <c:dPt>
            <c:idx val="3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2B-4C35-9881-36C0171DBD04}"/>
              </c:ext>
            </c:extLst>
          </c:dPt>
          <c:dPt>
            <c:idx val="4"/>
            <c:bubble3D val="0"/>
            <c:spPr>
              <a:solidFill>
                <a:schemeClr val="accent2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62B-4C35-9881-36C0171DBD04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D62B-4C35-9881-36C0171DBD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Feuil1!$A$2:$A$6</c:f>
              <c:strCache>
                <c:ptCount val="5"/>
                <c:pt idx="0">
                  <c:v>0 à 4</c:v>
                </c:pt>
                <c:pt idx="1">
                  <c:v>5 à 9</c:v>
                </c:pt>
                <c:pt idx="2">
                  <c:v>10 à 19</c:v>
                </c:pt>
                <c:pt idx="3">
                  <c:v>20 à 49</c:v>
                </c:pt>
                <c:pt idx="4">
                  <c:v>50 et plus</c:v>
                </c:pt>
              </c:strCache>
            </c:strRef>
          </c:cat>
          <c:val>
            <c:numRef>
              <c:f>Feuil1!$B$2:$B$6</c:f>
              <c:numCache>
                <c:formatCode>#,##0</c:formatCode>
                <c:ptCount val="5"/>
                <c:pt idx="0">
                  <c:v>112</c:v>
                </c:pt>
                <c:pt idx="1">
                  <c:v>21</c:v>
                </c:pt>
                <c:pt idx="2">
                  <c:v>13</c:v>
                </c:pt>
                <c:pt idx="3">
                  <c:v>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62B-4C35-9881-36C0171DB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0 à 4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Total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0.41199999999999998</c:v>
                </c:pt>
                <c:pt idx="1">
                  <c:v>0.36399999999999999</c:v>
                </c:pt>
                <c:pt idx="2">
                  <c:v>0.82699999999999996</c:v>
                </c:pt>
                <c:pt idx="3">
                  <c:v>0.67600000000000005</c:v>
                </c:pt>
                <c:pt idx="4">
                  <c:v>0.80500000000000005</c:v>
                </c:pt>
                <c:pt idx="5">
                  <c:v>0.70899999999999996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B6-AB50-2C54E99338F7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5 à 9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Total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5.8999999999999997E-2</c:v>
                </c:pt>
                <c:pt idx="1">
                  <c:v>0.27300000000000002</c:v>
                </c:pt>
                <c:pt idx="2">
                  <c:v>0.115</c:v>
                </c:pt>
                <c:pt idx="3">
                  <c:v>0.16200000000000001</c:v>
                </c:pt>
                <c:pt idx="4">
                  <c:v>0.122</c:v>
                </c:pt>
                <c:pt idx="5">
                  <c:v>0.13300000000000001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39-47B6-AB50-2C54E99338F7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10 à 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Total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0.17599999999999999</c:v>
                </c:pt>
                <c:pt idx="1">
                  <c:v>0.182</c:v>
                </c:pt>
                <c:pt idx="2">
                  <c:v>3.7999999999999999E-2</c:v>
                </c:pt>
                <c:pt idx="3">
                  <c:v>8.1000000000000003E-2</c:v>
                </c:pt>
                <c:pt idx="4">
                  <c:v>7.2999999999999995E-2</c:v>
                </c:pt>
                <c:pt idx="5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39-47B6-AB50-2C54E99338F7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20 à 49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Total</c:v>
                </c:pt>
              </c:strCache>
            </c:strRef>
          </c:cat>
          <c:val>
            <c:numRef>
              <c:f>Feuil1!$E$2:$E$7</c:f>
              <c:numCache>
                <c:formatCode>0.0%</c:formatCode>
                <c:ptCount val="6"/>
                <c:pt idx="0">
                  <c:v>0.11799999999999999</c:v>
                </c:pt>
                <c:pt idx="1">
                  <c:v>9.0999999999999998E-2</c:v>
                </c:pt>
                <c:pt idx="2">
                  <c:v>1.9E-2</c:v>
                </c:pt>
                <c:pt idx="3">
                  <c:v>8.1000000000000003E-2</c:v>
                </c:pt>
                <c:pt idx="4">
                  <c:v>0</c:v>
                </c:pt>
                <c:pt idx="5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39-47B6-AB50-2C54E99338F7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50 et plus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Total</c:v>
                </c:pt>
              </c:strCache>
            </c:strRef>
          </c:cat>
          <c:val>
            <c:numRef>
              <c:f>Feuil1!$F$2:$F$7</c:f>
              <c:numCache>
                <c:formatCode>0.0%</c:formatCode>
                <c:ptCount val="6"/>
                <c:pt idx="0">
                  <c:v>0.23499999999999999</c:v>
                </c:pt>
                <c:pt idx="1">
                  <c:v>9.0999999999999998E-2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39-47B6-AB50-2C54E9933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Fermeture administrative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36-4219-B119-62DF3280544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36-4219-B119-62DF328054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5.8999999999999997E-2</c:v>
                </c:pt>
                <c:pt idx="1">
                  <c:v>0</c:v>
                </c:pt>
                <c:pt idx="2">
                  <c:v>0.35799999999999998</c:v>
                </c:pt>
                <c:pt idx="3">
                  <c:v>0.27</c:v>
                </c:pt>
                <c:pt idx="4">
                  <c:v>0.36599999999999999</c:v>
                </c:pt>
                <c:pt idx="5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B6-AB50-2C54E99338F7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Arrêt complet de l'activité*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Feuil1!$C$2:$C$7</c:f>
              <c:numCache>
                <c:formatCode>0.0%</c:formatCode>
                <c:ptCount val="6"/>
                <c:pt idx="0">
                  <c:v>5.8999999999999997E-2</c:v>
                </c:pt>
                <c:pt idx="1">
                  <c:v>0</c:v>
                </c:pt>
                <c:pt idx="2">
                  <c:v>3.7999999999999999E-2</c:v>
                </c:pt>
                <c:pt idx="3">
                  <c:v>5.3999999999999999E-2</c:v>
                </c:pt>
                <c:pt idx="4">
                  <c:v>0.317</c:v>
                </c:pt>
                <c:pt idx="5">
                  <c:v>0.113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39-47B6-AB50-2C54E99338F7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Activité partielle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Feuil1!$D$2:$D$7</c:f>
              <c:numCache>
                <c:formatCode>0.0%</c:formatCode>
                <c:ptCount val="6"/>
                <c:pt idx="0">
                  <c:v>0.29399999999999998</c:v>
                </c:pt>
                <c:pt idx="1">
                  <c:v>0.27300000000000002</c:v>
                </c:pt>
                <c:pt idx="2">
                  <c:v>0.35799999999999998</c:v>
                </c:pt>
                <c:pt idx="3">
                  <c:v>0.432</c:v>
                </c:pt>
                <c:pt idx="4">
                  <c:v>0.317</c:v>
                </c:pt>
                <c:pt idx="5">
                  <c:v>0.35199999999999998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39-47B6-AB50-2C54E99338F7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Activité inchangée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Feuil1!$E$2:$E$7</c:f>
              <c:numCache>
                <c:formatCode>0.0%</c:formatCode>
                <c:ptCount val="6"/>
                <c:pt idx="0">
                  <c:v>0.58799999999999997</c:v>
                </c:pt>
                <c:pt idx="1">
                  <c:v>0.63600000000000001</c:v>
                </c:pt>
                <c:pt idx="2">
                  <c:v>0.189</c:v>
                </c:pt>
                <c:pt idx="3">
                  <c:v>0.189</c:v>
                </c:pt>
                <c:pt idx="4">
                  <c:v>0</c:v>
                </c:pt>
                <c:pt idx="5">
                  <c:v>0.214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39-47B6-AB50-2C54E99338F7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Hausse d’activité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36-4219-B119-62DF328054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Industrie</c:v>
                </c:pt>
                <c:pt idx="1">
                  <c:v>Construction</c:v>
                </c:pt>
                <c:pt idx="2">
                  <c:v>Commerce</c:v>
                </c:pt>
                <c:pt idx="3">
                  <c:v>Services</c:v>
                </c:pt>
                <c:pt idx="4">
                  <c:v>Hôtels, cafés, restaurants</c:v>
                </c:pt>
                <c:pt idx="5">
                  <c:v>Ensemble</c:v>
                </c:pt>
              </c:strCache>
            </c:strRef>
          </c:cat>
          <c:val>
            <c:numRef>
              <c:f>Feuil1!$F$2:$F$7</c:f>
              <c:numCache>
                <c:formatCode>0.0%</c:formatCode>
                <c:ptCount val="6"/>
                <c:pt idx="0">
                  <c:v>0</c:v>
                </c:pt>
                <c:pt idx="1">
                  <c:v>9.0999999999999998E-2</c:v>
                </c:pt>
                <c:pt idx="2">
                  <c:v>5.7000000000000002E-2</c:v>
                </c:pt>
                <c:pt idx="3">
                  <c:v>5.3999999999999999E-2</c:v>
                </c:pt>
                <c:pt idx="4">
                  <c:v>0</c:v>
                </c:pt>
                <c:pt idx="5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39-47B6-AB50-2C54E9933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61905912"/>
        <c:axId val="561909520"/>
      </c:barChart>
      <c:catAx>
        <c:axId val="56190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9520"/>
        <c:crosses val="autoZero"/>
        <c:auto val="1"/>
        <c:lblAlgn val="ctr"/>
        <c:lblOffset val="100"/>
        <c:noMultiLvlLbl val="0"/>
      </c:catAx>
      <c:valAx>
        <c:axId val="5619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190591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HCR</c:v>
                </c:pt>
              </c:strCache>
            </c:strRef>
          </c:tx>
          <c:spPr>
            <a:solidFill>
              <a:srgbClr val="3FC0F0">
                <a:lumMod val="75000"/>
              </a:srgbClr>
            </a:solidFill>
            <a:ln>
              <a:noFill/>
            </a:ln>
          </c:spPr>
          <c:dPt>
            <c:idx val="0"/>
            <c:bubble3D val="0"/>
            <c:spPr>
              <a:solidFill>
                <a:srgbClr val="288886">
                  <a:alpha val="2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FD8-4C32-9A1D-8DCF2CF35C16}"/>
              </c:ext>
            </c:extLst>
          </c:dPt>
          <c:dPt>
            <c:idx val="1"/>
            <c:bubble3D val="0"/>
            <c:spPr>
              <a:solidFill>
                <a:srgbClr val="28888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FD8-4C32-9A1D-8DCF2CF35C16}"/>
              </c:ext>
            </c:extLst>
          </c:dPt>
          <c:dPt>
            <c:idx val="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FD8-4C32-9A1D-8DCF2CF35C16}"/>
              </c:ext>
            </c:extLst>
          </c:dPt>
          <c:dPt>
            <c:idx val="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FD8-4C32-9A1D-8DCF2CF35C16}"/>
              </c:ext>
            </c:extLst>
          </c:dPt>
          <c:dPt>
            <c:idx val="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FD8-4C32-9A1D-8DCF2CF35C16}"/>
              </c:ext>
            </c:extLst>
          </c:dPt>
          <c:dPt>
            <c:idx val="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FD8-4C32-9A1D-8DCF2CF35C16}"/>
              </c:ext>
            </c:extLst>
          </c:dPt>
          <c:dPt>
            <c:idx val="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FD8-4C32-9A1D-8DCF2CF35C16}"/>
              </c:ext>
            </c:extLst>
          </c:dPt>
          <c:dPt>
            <c:idx val="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FD8-4C32-9A1D-8DCF2CF35C16}"/>
              </c:ext>
            </c:extLst>
          </c:dPt>
          <c:dPt>
            <c:idx val="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FD8-4C32-9A1D-8DCF2CF35C16}"/>
              </c:ext>
            </c:extLst>
          </c:dPt>
          <c:dPt>
            <c:idx val="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FD8-4C32-9A1D-8DCF2CF35C16}"/>
              </c:ext>
            </c:extLst>
          </c:dPt>
          <c:dPt>
            <c:idx val="10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FD8-4C32-9A1D-8DCF2CF35C16}"/>
              </c:ext>
            </c:extLst>
          </c:dPt>
          <c:dPt>
            <c:idx val="11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9FD8-4C32-9A1D-8DCF2CF35C16}"/>
              </c:ext>
            </c:extLst>
          </c:dPt>
          <c:dPt>
            <c:idx val="1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9FD8-4C32-9A1D-8DCF2CF35C16}"/>
              </c:ext>
            </c:extLst>
          </c:dPt>
          <c:dPt>
            <c:idx val="1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9FD8-4C32-9A1D-8DCF2CF35C16}"/>
              </c:ext>
            </c:extLst>
          </c:dPt>
          <c:dPt>
            <c:idx val="1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9FD8-4C32-9A1D-8DCF2CF35C16}"/>
              </c:ext>
            </c:extLst>
          </c:dPt>
          <c:dPt>
            <c:idx val="1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9FD8-4C32-9A1D-8DCF2CF35C16}"/>
              </c:ext>
            </c:extLst>
          </c:dPt>
          <c:dPt>
            <c:idx val="1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9FD8-4C32-9A1D-8DCF2CF35C16}"/>
              </c:ext>
            </c:extLst>
          </c:dPt>
          <c:dPt>
            <c:idx val="1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9FD8-4C32-9A1D-8DCF2CF35C16}"/>
              </c:ext>
            </c:extLst>
          </c:dPt>
          <c:dPt>
            <c:idx val="1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9FD8-4C32-9A1D-8DCF2CF35C16}"/>
              </c:ext>
            </c:extLst>
          </c:dPt>
          <c:dPt>
            <c:idx val="1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9FD8-4C32-9A1D-8DCF2CF35C16}"/>
              </c:ext>
            </c:extLst>
          </c:dPt>
          <c:cat>
            <c:strRef>
              <c:f>Feuil1!$B$1:$C$1</c:f>
              <c:strCache>
                <c:ptCount val="2"/>
                <c:pt idx="0">
                  <c:v>Série 1</c:v>
                </c:pt>
                <c:pt idx="1">
                  <c:v>Série 2</c:v>
                </c:pt>
              </c:strCache>
            </c:strRef>
          </c:cat>
          <c:val>
            <c:numRef>
              <c:f>Feuil1!$B$2:$C$2</c:f>
              <c:numCache>
                <c:formatCode>0%</c:formatCode>
                <c:ptCount val="2"/>
                <c:pt idx="0">
                  <c:v>0.15</c:v>
                </c:pt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9FD8-4C32-9A1D-8DCF2CF35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Industrie</c:v>
                </c:pt>
              </c:strCache>
            </c:strRef>
          </c:tx>
          <c:spPr>
            <a:solidFill>
              <a:srgbClr val="3FC0F0">
                <a:lumMod val="75000"/>
              </a:srgbClr>
            </a:solidFill>
            <a:ln>
              <a:noFill/>
            </a:ln>
          </c:spPr>
          <c:dPt>
            <c:idx val="0"/>
            <c:bubble3D val="0"/>
            <c:spPr>
              <a:solidFill>
                <a:srgbClr val="109ED3">
                  <a:alpha val="2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03-494B-ABAB-336D431EEAF6}"/>
              </c:ext>
            </c:extLst>
          </c:dPt>
          <c:dPt>
            <c:idx val="1"/>
            <c:bubble3D val="0"/>
            <c:spPr>
              <a:solidFill>
                <a:srgbClr val="109ED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003-494B-ABAB-336D431EEAF6}"/>
              </c:ext>
            </c:extLst>
          </c:dPt>
          <c:dPt>
            <c:idx val="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003-494B-ABAB-336D431EEAF6}"/>
              </c:ext>
            </c:extLst>
          </c:dPt>
          <c:dPt>
            <c:idx val="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003-494B-ABAB-336D431EEAF6}"/>
              </c:ext>
            </c:extLst>
          </c:dPt>
          <c:dPt>
            <c:idx val="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003-494B-ABAB-336D431EEAF6}"/>
              </c:ext>
            </c:extLst>
          </c:dPt>
          <c:dPt>
            <c:idx val="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003-494B-ABAB-336D431EEAF6}"/>
              </c:ext>
            </c:extLst>
          </c:dPt>
          <c:dPt>
            <c:idx val="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003-494B-ABAB-336D431EEAF6}"/>
              </c:ext>
            </c:extLst>
          </c:dPt>
          <c:dPt>
            <c:idx val="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003-494B-ABAB-336D431EEAF6}"/>
              </c:ext>
            </c:extLst>
          </c:dPt>
          <c:dPt>
            <c:idx val="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003-494B-ABAB-336D431EEAF6}"/>
              </c:ext>
            </c:extLst>
          </c:dPt>
          <c:dPt>
            <c:idx val="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003-494B-ABAB-336D431EEAF6}"/>
              </c:ext>
            </c:extLst>
          </c:dPt>
          <c:dPt>
            <c:idx val="10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003-494B-ABAB-336D431EEAF6}"/>
              </c:ext>
            </c:extLst>
          </c:dPt>
          <c:dPt>
            <c:idx val="11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003-494B-ABAB-336D431EEAF6}"/>
              </c:ext>
            </c:extLst>
          </c:dPt>
          <c:dPt>
            <c:idx val="1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003-494B-ABAB-336D431EEAF6}"/>
              </c:ext>
            </c:extLst>
          </c:dPt>
          <c:dPt>
            <c:idx val="1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003-494B-ABAB-336D431EEAF6}"/>
              </c:ext>
            </c:extLst>
          </c:dPt>
          <c:dPt>
            <c:idx val="1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003-494B-ABAB-336D431EEAF6}"/>
              </c:ext>
            </c:extLst>
          </c:dPt>
          <c:dPt>
            <c:idx val="1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003-494B-ABAB-336D431EEAF6}"/>
              </c:ext>
            </c:extLst>
          </c:dPt>
          <c:dPt>
            <c:idx val="1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003-494B-ABAB-336D431EEAF6}"/>
              </c:ext>
            </c:extLst>
          </c:dPt>
          <c:dPt>
            <c:idx val="1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003-494B-ABAB-336D431EEAF6}"/>
              </c:ext>
            </c:extLst>
          </c:dPt>
          <c:dPt>
            <c:idx val="1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003-494B-ABAB-336D431EEAF6}"/>
              </c:ext>
            </c:extLst>
          </c:dPt>
          <c:dPt>
            <c:idx val="1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6003-494B-ABAB-336D431EEAF6}"/>
              </c:ext>
            </c:extLst>
          </c:dPt>
          <c:cat>
            <c:strRef>
              <c:f>Feuil1!$B$1:$C$1</c:f>
              <c:strCache>
                <c:ptCount val="2"/>
                <c:pt idx="0">
                  <c:v>Série 1</c:v>
                </c:pt>
                <c:pt idx="1">
                  <c:v>Série 2</c:v>
                </c:pt>
              </c:strCache>
            </c:strRef>
          </c:cat>
          <c:val>
            <c:numRef>
              <c:f>Feuil1!$B$2:$C$2</c:f>
              <c:numCache>
                <c:formatCode>0%</c:formatCode>
                <c:ptCount val="2"/>
                <c:pt idx="0">
                  <c:v>0.73</c:v>
                </c:pt>
                <c:pt idx="1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6003-494B-ABAB-336D431EE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3FC0F0">
                <a:lumMod val="75000"/>
              </a:srgbClr>
            </a:solidFill>
            <a:ln>
              <a:noFill/>
            </a:ln>
          </c:spPr>
          <c:dPt>
            <c:idx val="0"/>
            <c:bubble3D val="0"/>
            <c:spPr>
              <a:solidFill>
                <a:srgbClr val="1A171B">
                  <a:alpha val="2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E0-4748-8385-538EFD02EB92}"/>
              </c:ext>
            </c:extLst>
          </c:dPt>
          <c:dPt>
            <c:idx val="1"/>
            <c:bubble3D val="0"/>
            <c:spPr>
              <a:solidFill>
                <a:srgbClr val="1A171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BE0-4748-8385-538EFD02EB92}"/>
              </c:ext>
            </c:extLst>
          </c:dPt>
          <c:dPt>
            <c:idx val="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BE0-4748-8385-538EFD02EB92}"/>
              </c:ext>
            </c:extLst>
          </c:dPt>
          <c:dPt>
            <c:idx val="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BE0-4748-8385-538EFD02EB92}"/>
              </c:ext>
            </c:extLst>
          </c:dPt>
          <c:dPt>
            <c:idx val="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BE0-4748-8385-538EFD02EB92}"/>
              </c:ext>
            </c:extLst>
          </c:dPt>
          <c:dPt>
            <c:idx val="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BE0-4748-8385-538EFD02EB92}"/>
              </c:ext>
            </c:extLst>
          </c:dPt>
          <c:dPt>
            <c:idx val="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BE0-4748-8385-538EFD02EB92}"/>
              </c:ext>
            </c:extLst>
          </c:dPt>
          <c:dPt>
            <c:idx val="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BE0-4748-8385-538EFD02EB92}"/>
              </c:ext>
            </c:extLst>
          </c:dPt>
          <c:dPt>
            <c:idx val="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BE0-4748-8385-538EFD02EB92}"/>
              </c:ext>
            </c:extLst>
          </c:dPt>
          <c:dPt>
            <c:idx val="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BE0-4748-8385-538EFD02EB92}"/>
              </c:ext>
            </c:extLst>
          </c:dPt>
          <c:dPt>
            <c:idx val="10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BE0-4748-8385-538EFD02EB92}"/>
              </c:ext>
            </c:extLst>
          </c:dPt>
          <c:dPt>
            <c:idx val="11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BE0-4748-8385-538EFD02EB92}"/>
              </c:ext>
            </c:extLst>
          </c:dPt>
          <c:dPt>
            <c:idx val="1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BE0-4748-8385-538EFD02EB92}"/>
              </c:ext>
            </c:extLst>
          </c:dPt>
          <c:dPt>
            <c:idx val="1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BBE0-4748-8385-538EFD02EB92}"/>
              </c:ext>
            </c:extLst>
          </c:dPt>
          <c:dPt>
            <c:idx val="1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BE0-4748-8385-538EFD02EB92}"/>
              </c:ext>
            </c:extLst>
          </c:dPt>
          <c:dPt>
            <c:idx val="1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BBE0-4748-8385-538EFD02EB92}"/>
              </c:ext>
            </c:extLst>
          </c:dPt>
          <c:dPt>
            <c:idx val="1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BBE0-4748-8385-538EFD02EB92}"/>
              </c:ext>
            </c:extLst>
          </c:dPt>
          <c:dPt>
            <c:idx val="1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BBE0-4748-8385-538EFD02EB92}"/>
              </c:ext>
            </c:extLst>
          </c:dPt>
          <c:dPt>
            <c:idx val="1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BBE0-4748-8385-538EFD02EB92}"/>
              </c:ext>
            </c:extLst>
          </c:dPt>
          <c:dPt>
            <c:idx val="1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BBE0-4748-8385-538EFD02EB92}"/>
              </c:ext>
            </c:extLst>
          </c:dPt>
          <c:cat>
            <c:strRef>
              <c:f>Feuil1!$B$1:$C$1</c:f>
              <c:strCache>
                <c:ptCount val="2"/>
                <c:pt idx="0">
                  <c:v>Série 1</c:v>
                </c:pt>
                <c:pt idx="1">
                  <c:v>Série 2</c:v>
                </c:pt>
              </c:strCache>
            </c:strRef>
          </c:cat>
          <c:val>
            <c:numRef>
              <c:f>Feuil1!$B$2:$C$2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BBE0-4748-8385-538EFD02E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rgbClr val="3FC0F0">
                <a:lumMod val="75000"/>
              </a:srgbClr>
            </a:solidFill>
            <a:ln>
              <a:noFill/>
            </a:ln>
          </c:spPr>
          <c:dPt>
            <c:idx val="0"/>
            <c:bubble3D val="0"/>
            <c:spPr>
              <a:solidFill>
                <a:srgbClr val="AD005F">
                  <a:alpha val="2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24-4243-90B9-58BEBB3CC2E7}"/>
              </c:ext>
            </c:extLst>
          </c:dPt>
          <c:dPt>
            <c:idx val="1"/>
            <c:bubble3D val="0"/>
            <c:spPr>
              <a:solidFill>
                <a:srgbClr val="AD00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24-4243-90B9-58BEBB3CC2E7}"/>
              </c:ext>
            </c:extLst>
          </c:dPt>
          <c:dPt>
            <c:idx val="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24-4243-90B9-58BEBB3CC2E7}"/>
              </c:ext>
            </c:extLst>
          </c:dPt>
          <c:dPt>
            <c:idx val="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24-4243-90B9-58BEBB3CC2E7}"/>
              </c:ext>
            </c:extLst>
          </c:dPt>
          <c:dPt>
            <c:idx val="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24-4243-90B9-58BEBB3CC2E7}"/>
              </c:ext>
            </c:extLst>
          </c:dPt>
          <c:dPt>
            <c:idx val="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24-4243-90B9-58BEBB3CC2E7}"/>
              </c:ext>
            </c:extLst>
          </c:dPt>
          <c:dPt>
            <c:idx val="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324-4243-90B9-58BEBB3CC2E7}"/>
              </c:ext>
            </c:extLst>
          </c:dPt>
          <c:dPt>
            <c:idx val="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324-4243-90B9-58BEBB3CC2E7}"/>
              </c:ext>
            </c:extLst>
          </c:dPt>
          <c:dPt>
            <c:idx val="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324-4243-90B9-58BEBB3CC2E7}"/>
              </c:ext>
            </c:extLst>
          </c:dPt>
          <c:dPt>
            <c:idx val="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324-4243-90B9-58BEBB3CC2E7}"/>
              </c:ext>
            </c:extLst>
          </c:dPt>
          <c:dPt>
            <c:idx val="10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324-4243-90B9-58BEBB3CC2E7}"/>
              </c:ext>
            </c:extLst>
          </c:dPt>
          <c:dPt>
            <c:idx val="11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324-4243-90B9-58BEBB3CC2E7}"/>
              </c:ext>
            </c:extLst>
          </c:dPt>
          <c:dPt>
            <c:idx val="1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324-4243-90B9-58BEBB3CC2E7}"/>
              </c:ext>
            </c:extLst>
          </c:dPt>
          <c:dPt>
            <c:idx val="1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324-4243-90B9-58BEBB3CC2E7}"/>
              </c:ext>
            </c:extLst>
          </c:dPt>
          <c:dPt>
            <c:idx val="1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324-4243-90B9-58BEBB3CC2E7}"/>
              </c:ext>
            </c:extLst>
          </c:dPt>
          <c:dPt>
            <c:idx val="1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324-4243-90B9-58BEBB3CC2E7}"/>
              </c:ext>
            </c:extLst>
          </c:dPt>
          <c:dPt>
            <c:idx val="1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4324-4243-90B9-58BEBB3CC2E7}"/>
              </c:ext>
            </c:extLst>
          </c:dPt>
          <c:dPt>
            <c:idx val="1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4324-4243-90B9-58BEBB3CC2E7}"/>
              </c:ext>
            </c:extLst>
          </c:dPt>
          <c:dPt>
            <c:idx val="1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4324-4243-90B9-58BEBB3CC2E7}"/>
              </c:ext>
            </c:extLst>
          </c:dPt>
          <c:dPt>
            <c:idx val="1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4324-4243-90B9-58BEBB3CC2E7}"/>
              </c:ext>
            </c:extLst>
          </c:dPt>
          <c:cat>
            <c:strRef>
              <c:f>Feuil1!$B$1:$C$1</c:f>
              <c:strCache>
                <c:ptCount val="2"/>
                <c:pt idx="0">
                  <c:v>Série 1</c:v>
                </c:pt>
                <c:pt idx="1">
                  <c:v>Série 2</c:v>
                </c:pt>
              </c:strCache>
            </c:strRef>
          </c:cat>
          <c:val>
            <c:numRef>
              <c:f>Feuil1!$B$2:$C$2</c:f>
              <c:numCache>
                <c:formatCode>0%</c:formatCode>
                <c:ptCount val="2"/>
                <c:pt idx="0">
                  <c:v>0.49</c:v>
                </c:pt>
                <c:pt idx="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4324-4243-90B9-58BEBB3CC2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Commerce</c:v>
                </c:pt>
              </c:strCache>
            </c:strRef>
          </c:tx>
          <c:spPr>
            <a:solidFill>
              <a:srgbClr val="3FC0F0">
                <a:lumMod val="75000"/>
              </a:srgbClr>
            </a:solidFill>
            <a:ln>
              <a:noFill/>
            </a:ln>
          </c:spPr>
          <c:dPt>
            <c:idx val="0"/>
            <c:bubble3D val="0"/>
            <c:spPr>
              <a:solidFill>
                <a:srgbClr val="849C2B">
                  <a:alpha val="2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89-4BF5-8CF8-F6DCDDEDFC2C}"/>
              </c:ext>
            </c:extLst>
          </c:dPt>
          <c:dPt>
            <c:idx val="1"/>
            <c:bubble3D val="0"/>
            <c:spPr>
              <a:solidFill>
                <a:srgbClr val="849C2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E89-4BF5-8CF8-F6DCDDEDFC2C}"/>
              </c:ext>
            </c:extLst>
          </c:dPt>
          <c:dPt>
            <c:idx val="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E89-4BF5-8CF8-F6DCDDEDFC2C}"/>
              </c:ext>
            </c:extLst>
          </c:dPt>
          <c:dPt>
            <c:idx val="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E89-4BF5-8CF8-F6DCDDEDFC2C}"/>
              </c:ext>
            </c:extLst>
          </c:dPt>
          <c:dPt>
            <c:idx val="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E89-4BF5-8CF8-F6DCDDEDFC2C}"/>
              </c:ext>
            </c:extLst>
          </c:dPt>
          <c:dPt>
            <c:idx val="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E89-4BF5-8CF8-F6DCDDEDFC2C}"/>
              </c:ext>
            </c:extLst>
          </c:dPt>
          <c:dPt>
            <c:idx val="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E89-4BF5-8CF8-F6DCDDEDFC2C}"/>
              </c:ext>
            </c:extLst>
          </c:dPt>
          <c:dPt>
            <c:idx val="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E89-4BF5-8CF8-F6DCDDEDFC2C}"/>
              </c:ext>
            </c:extLst>
          </c:dPt>
          <c:dPt>
            <c:idx val="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E89-4BF5-8CF8-F6DCDDEDFC2C}"/>
              </c:ext>
            </c:extLst>
          </c:dPt>
          <c:dPt>
            <c:idx val="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E89-4BF5-8CF8-F6DCDDEDFC2C}"/>
              </c:ext>
            </c:extLst>
          </c:dPt>
          <c:dPt>
            <c:idx val="10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E89-4BF5-8CF8-F6DCDDEDFC2C}"/>
              </c:ext>
            </c:extLst>
          </c:dPt>
          <c:dPt>
            <c:idx val="11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E89-4BF5-8CF8-F6DCDDEDFC2C}"/>
              </c:ext>
            </c:extLst>
          </c:dPt>
          <c:dPt>
            <c:idx val="12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E89-4BF5-8CF8-F6DCDDEDFC2C}"/>
              </c:ext>
            </c:extLst>
          </c:dPt>
          <c:dPt>
            <c:idx val="13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BE89-4BF5-8CF8-F6DCDDEDFC2C}"/>
              </c:ext>
            </c:extLst>
          </c:dPt>
          <c:dPt>
            <c:idx val="14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E89-4BF5-8CF8-F6DCDDEDFC2C}"/>
              </c:ext>
            </c:extLst>
          </c:dPt>
          <c:dPt>
            <c:idx val="15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BE89-4BF5-8CF8-F6DCDDEDFC2C}"/>
              </c:ext>
            </c:extLst>
          </c:dPt>
          <c:dPt>
            <c:idx val="16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BE89-4BF5-8CF8-F6DCDDEDFC2C}"/>
              </c:ext>
            </c:extLst>
          </c:dPt>
          <c:dPt>
            <c:idx val="17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BE89-4BF5-8CF8-F6DCDDEDFC2C}"/>
              </c:ext>
            </c:extLst>
          </c:dPt>
          <c:dPt>
            <c:idx val="18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BE89-4BF5-8CF8-F6DCDDEDFC2C}"/>
              </c:ext>
            </c:extLst>
          </c:dPt>
          <c:dPt>
            <c:idx val="19"/>
            <c:bubble3D val="0"/>
            <c:spPr>
              <a:solidFill>
                <a:srgbClr val="3FC0F0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BE89-4BF5-8CF8-F6DCDDEDFC2C}"/>
              </c:ext>
            </c:extLst>
          </c:dPt>
          <c:cat>
            <c:strRef>
              <c:f>Feuil1!$B$1:$C$1</c:f>
              <c:strCache>
                <c:ptCount val="2"/>
                <c:pt idx="0">
                  <c:v>Série 1</c:v>
                </c:pt>
                <c:pt idx="1">
                  <c:v>Série 2</c:v>
                </c:pt>
              </c:strCache>
            </c:strRef>
          </c:cat>
          <c:val>
            <c:numRef>
              <c:f>Feuil1!$B$2:$C$2</c:f>
              <c:numCache>
                <c:formatCode>0%</c:formatCode>
                <c:ptCount val="2"/>
                <c:pt idx="0">
                  <c:v>0.47</c:v>
                </c:pt>
                <c:pt idx="1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BE89-4BF5-8CF8-F6DCDDEDFC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4EDE0-CBFC-4A92-9822-E1005C247839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C8459-E349-4EFE-B102-D569858D9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54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191275-DD50-470C-98FC-724BBDF6D70F}" type="slidenum">
              <a:rPr lang="fr-FR" altLang="fr-FR" smtClean="0"/>
              <a:pPr>
                <a:defRPr/>
              </a:pPr>
              <a:t>2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18855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191275-DD50-470C-98FC-724BBDF6D70F}" type="slidenum">
              <a:rPr lang="fr-FR" altLang="fr-FR" smtClean="0"/>
              <a:pPr>
                <a:defRPr/>
              </a:pPr>
              <a:t>5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229040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90570" y="3507699"/>
            <a:ext cx="3711387" cy="493982"/>
          </a:xfrm>
        </p:spPr>
        <p:txBody>
          <a:bodyPr>
            <a:normAutofit/>
          </a:bodyPr>
          <a:lstStyle>
            <a:lvl1pPr marL="0" indent="0" algn="l">
              <a:buNone/>
              <a:defRPr sz="1400" cap="all" baseline="0">
                <a:solidFill>
                  <a:schemeClr val="accent3"/>
                </a:solidFill>
              </a:defRPr>
            </a:lvl1pPr>
            <a:lvl2pPr marL="342889" indent="0" algn="ctr">
              <a:buNone/>
              <a:defRPr sz="1500"/>
            </a:lvl2pPr>
            <a:lvl3pPr marL="685776" indent="0" algn="ctr">
              <a:buNone/>
              <a:defRPr sz="1351"/>
            </a:lvl3pPr>
            <a:lvl4pPr marL="1028662" indent="0" algn="ctr">
              <a:buNone/>
              <a:defRPr sz="1200"/>
            </a:lvl4pPr>
            <a:lvl5pPr marL="1371550" indent="0" algn="ctr">
              <a:buNone/>
              <a:defRPr sz="1200"/>
            </a:lvl5pPr>
            <a:lvl6pPr marL="1714438" indent="0" algn="ctr">
              <a:buNone/>
              <a:defRPr sz="1200"/>
            </a:lvl6pPr>
            <a:lvl7pPr marL="2057326" indent="0" algn="ctr">
              <a:buNone/>
              <a:defRPr sz="1200"/>
            </a:lvl7pPr>
            <a:lvl8pPr marL="2400212" indent="0" algn="ctr">
              <a:buNone/>
              <a:defRPr sz="1200"/>
            </a:lvl8pPr>
            <a:lvl9pPr marL="2743101" indent="0" algn="ctr">
              <a:buNone/>
              <a:defRPr sz="1200"/>
            </a:lvl9pPr>
          </a:lstStyle>
          <a:p>
            <a:r>
              <a:rPr lang="fr-FR" dirty="0"/>
              <a:t>DATE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90563" y="3038012"/>
            <a:ext cx="3711388" cy="447305"/>
          </a:xfrm>
        </p:spPr>
        <p:txBody>
          <a:bodyPr anchor="b">
            <a:normAutofit/>
          </a:bodyPr>
          <a:lstStyle>
            <a:lvl1pPr algn="l">
              <a:defRPr sz="2400" cap="all" baseline="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Modifiez le titre</a:t>
            </a: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8D3CA9D-D362-4B37-A3AF-653E3C0795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956" y="4576173"/>
            <a:ext cx="1485001" cy="395293"/>
          </a:xfrm>
          <a:prstGeom prst="rect">
            <a:avLst/>
          </a:prstGeom>
        </p:spPr>
      </p:pic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7E4C4DA1-37E5-4861-9B83-5B14451F87D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20000" y="360000"/>
            <a:ext cx="4664461" cy="4464000"/>
            <a:chOff x="3234513" y="1140763"/>
            <a:chExt cx="5266333" cy="5040000"/>
          </a:xfrm>
        </p:grpSpPr>
        <p:sp>
          <p:nvSpPr>
            <p:cNvPr id="131" name="AutoShape 3">
              <a:extLst>
                <a:ext uri="{FF2B5EF4-FFF2-40B4-BE49-F238E27FC236}">
                  <a16:creationId xmlns:a16="http://schemas.microsoft.com/office/drawing/2014/main" id="{7248AACC-DD4F-4498-AF18-4B623D5BC50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34513" y="1140763"/>
              <a:ext cx="5266333" cy="50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">
              <a:extLst>
                <a:ext uri="{FF2B5EF4-FFF2-40B4-BE49-F238E27FC236}">
                  <a16:creationId xmlns:a16="http://schemas.microsoft.com/office/drawing/2014/main" id="{035AEA16-F11B-41E6-B082-FB06F56A7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7180" y="4746930"/>
              <a:ext cx="1416333" cy="1419834"/>
            </a:xfrm>
            <a:custGeom>
              <a:avLst/>
              <a:gdLst>
                <a:gd name="T0" fmla="*/ 0 w 1943"/>
                <a:gd name="T1" fmla="*/ 1943 h 1943"/>
                <a:gd name="T2" fmla="*/ 1943 w 1943"/>
                <a:gd name="T3" fmla="*/ 0 h 1943"/>
                <a:gd name="T4" fmla="*/ 0 w 1943"/>
                <a:gd name="T5" fmla="*/ 0 h 1943"/>
                <a:gd name="T6" fmla="*/ 0 w 1943"/>
                <a:gd name="T7" fmla="*/ 1943 h 1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3" h="1943">
                  <a:moveTo>
                    <a:pt x="0" y="1943"/>
                  </a:moveTo>
                  <a:cubicBezTo>
                    <a:pt x="1074" y="1943"/>
                    <a:pt x="1943" y="1073"/>
                    <a:pt x="1943" y="0"/>
                  </a:cubicBezTo>
                  <a:lnTo>
                    <a:pt x="0" y="0"/>
                  </a:lnTo>
                  <a:lnTo>
                    <a:pt x="0" y="1943"/>
                  </a:lnTo>
                  <a:close/>
                </a:path>
              </a:pathLst>
            </a:custGeom>
            <a:solidFill>
              <a:srgbClr val="E600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A0BA44D0-A7DD-4886-B3B1-13633C3E5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013" y="3327096"/>
              <a:ext cx="1415166" cy="1419834"/>
            </a:xfrm>
            <a:custGeom>
              <a:avLst/>
              <a:gdLst>
                <a:gd name="T0" fmla="*/ 1943 w 1943"/>
                <a:gd name="T1" fmla="*/ 0 h 1943"/>
                <a:gd name="T2" fmla="*/ 0 w 1943"/>
                <a:gd name="T3" fmla="*/ 1943 h 1943"/>
                <a:gd name="T4" fmla="*/ 1943 w 1943"/>
                <a:gd name="T5" fmla="*/ 1943 h 1943"/>
                <a:gd name="T6" fmla="*/ 1943 w 1943"/>
                <a:gd name="T7" fmla="*/ 0 h 1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3" h="1943">
                  <a:moveTo>
                    <a:pt x="1943" y="0"/>
                  </a:moveTo>
                  <a:cubicBezTo>
                    <a:pt x="870" y="0"/>
                    <a:pt x="0" y="870"/>
                    <a:pt x="0" y="1943"/>
                  </a:cubicBezTo>
                  <a:lnTo>
                    <a:pt x="1943" y="1943"/>
                  </a:lnTo>
                  <a:lnTo>
                    <a:pt x="1943" y="0"/>
                  </a:lnTo>
                  <a:close/>
                </a:path>
              </a:pathLst>
            </a:custGeom>
            <a:solidFill>
              <a:srgbClr val="E600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Oval 7">
              <a:extLst>
                <a:ext uri="{FF2B5EF4-FFF2-40B4-BE49-F238E27FC236}">
                  <a16:creationId xmlns:a16="http://schemas.microsoft.com/office/drawing/2014/main" id="{47100B69-831E-48A9-8E65-EA07D79965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0513" y="3997930"/>
              <a:ext cx="1503833" cy="1508500"/>
            </a:xfrm>
            <a:prstGeom prst="ellipse">
              <a:avLst/>
            </a:prstGeom>
            <a:solidFill>
              <a:srgbClr val="29C4F1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Oval 8">
              <a:extLst>
                <a:ext uri="{FF2B5EF4-FFF2-40B4-BE49-F238E27FC236}">
                  <a16:creationId xmlns:a16="http://schemas.microsoft.com/office/drawing/2014/main" id="{37953158-A72C-447A-B628-AF78CE8B6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013" y="4204430"/>
              <a:ext cx="1081500" cy="1085001"/>
            </a:xfrm>
            <a:prstGeom prst="ellipse">
              <a:avLst/>
            </a:prstGeom>
            <a:solidFill>
              <a:srgbClr val="8FB70A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334EE6DF-533A-44A8-BF68-416E2B040A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680" y="4314097"/>
              <a:ext cx="862166" cy="865667"/>
            </a:xfrm>
            <a:custGeom>
              <a:avLst/>
              <a:gdLst>
                <a:gd name="T0" fmla="*/ 592 w 1183"/>
                <a:gd name="T1" fmla="*/ 0 h 1184"/>
                <a:gd name="T2" fmla="*/ 1183 w 1183"/>
                <a:gd name="T3" fmla="*/ 592 h 1184"/>
                <a:gd name="T4" fmla="*/ 591 w 1183"/>
                <a:gd name="T5" fmla="*/ 1184 h 1184"/>
                <a:gd name="T6" fmla="*/ 0 w 1183"/>
                <a:gd name="T7" fmla="*/ 592 h 1184"/>
                <a:gd name="T8" fmla="*/ 592 w 1183"/>
                <a:gd name="T9" fmla="*/ 0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3" h="1184">
                  <a:moveTo>
                    <a:pt x="592" y="0"/>
                  </a:moveTo>
                  <a:cubicBezTo>
                    <a:pt x="918" y="0"/>
                    <a:pt x="1183" y="265"/>
                    <a:pt x="1183" y="592"/>
                  </a:cubicBezTo>
                  <a:cubicBezTo>
                    <a:pt x="1183" y="919"/>
                    <a:pt x="918" y="1184"/>
                    <a:pt x="591" y="1184"/>
                  </a:cubicBezTo>
                  <a:cubicBezTo>
                    <a:pt x="265" y="1184"/>
                    <a:pt x="0" y="919"/>
                    <a:pt x="0" y="592"/>
                  </a:cubicBezTo>
                  <a:cubicBezTo>
                    <a:pt x="0" y="265"/>
                    <a:pt x="265" y="0"/>
                    <a:pt x="592" y="0"/>
                  </a:cubicBezTo>
                  <a:close/>
                </a:path>
              </a:pathLst>
            </a:custGeom>
            <a:solidFill>
              <a:srgbClr val="DBE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Freeform 10">
              <a:extLst>
                <a:ext uri="{FF2B5EF4-FFF2-40B4-BE49-F238E27FC236}">
                  <a16:creationId xmlns:a16="http://schemas.microsoft.com/office/drawing/2014/main" id="{6676D057-DD82-4EBB-9460-CD48A293E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2013" y="3993263"/>
              <a:ext cx="785166" cy="1507334"/>
            </a:xfrm>
            <a:custGeom>
              <a:avLst/>
              <a:gdLst>
                <a:gd name="T0" fmla="*/ 1078 w 1078"/>
                <a:gd name="T1" fmla="*/ 2064 h 2064"/>
                <a:gd name="T2" fmla="*/ 185 w 1078"/>
                <a:gd name="T3" fmla="*/ 1548 h 2064"/>
                <a:gd name="T4" fmla="*/ 185 w 1078"/>
                <a:gd name="T5" fmla="*/ 516 h 2064"/>
                <a:gd name="T6" fmla="*/ 1078 w 1078"/>
                <a:gd name="T7" fmla="*/ 0 h 2064"/>
                <a:gd name="T8" fmla="*/ 1078 w 1078"/>
                <a:gd name="T9" fmla="*/ 1032 h 2064"/>
                <a:gd name="T10" fmla="*/ 1078 w 1078"/>
                <a:gd name="T11" fmla="*/ 2064 h 2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8" h="2064">
                  <a:moveTo>
                    <a:pt x="1078" y="2064"/>
                  </a:moveTo>
                  <a:cubicBezTo>
                    <a:pt x="710" y="2064"/>
                    <a:pt x="369" y="1867"/>
                    <a:pt x="185" y="1548"/>
                  </a:cubicBezTo>
                  <a:cubicBezTo>
                    <a:pt x="0" y="1229"/>
                    <a:pt x="0" y="835"/>
                    <a:pt x="185" y="516"/>
                  </a:cubicBezTo>
                  <a:cubicBezTo>
                    <a:pt x="369" y="197"/>
                    <a:pt x="710" y="0"/>
                    <a:pt x="1078" y="0"/>
                  </a:cubicBezTo>
                  <a:lnTo>
                    <a:pt x="1078" y="1032"/>
                  </a:lnTo>
                  <a:lnTo>
                    <a:pt x="1078" y="2064"/>
                  </a:lnTo>
                  <a:close/>
                </a:path>
              </a:pathLst>
            </a:custGeom>
            <a:solidFill>
              <a:srgbClr val="8EB608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38A28E57-D6C3-4E38-A5AA-7F14CC1F3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513" y="2929263"/>
              <a:ext cx="1782667" cy="1788500"/>
            </a:xfrm>
            <a:custGeom>
              <a:avLst/>
              <a:gdLst>
                <a:gd name="T0" fmla="*/ 2447 w 2447"/>
                <a:gd name="T1" fmla="*/ 2448 h 2448"/>
                <a:gd name="T2" fmla="*/ 2447 w 2447"/>
                <a:gd name="T3" fmla="*/ 0 h 2448"/>
                <a:gd name="T4" fmla="*/ 0 w 2447"/>
                <a:gd name="T5" fmla="*/ 0 h 2448"/>
                <a:gd name="T6" fmla="*/ 2447 w 2447"/>
                <a:gd name="T7" fmla="*/ 2448 h 2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7" h="2448">
                  <a:moveTo>
                    <a:pt x="2447" y="2448"/>
                  </a:moveTo>
                  <a:lnTo>
                    <a:pt x="2447" y="0"/>
                  </a:lnTo>
                  <a:lnTo>
                    <a:pt x="0" y="0"/>
                  </a:lnTo>
                  <a:cubicBezTo>
                    <a:pt x="0" y="1352"/>
                    <a:pt x="1096" y="2448"/>
                    <a:pt x="2447" y="2448"/>
                  </a:cubicBezTo>
                  <a:close/>
                </a:path>
              </a:pathLst>
            </a:custGeom>
            <a:solidFill>
              <a:srgbClr val="DBE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FC6B4FBD-8445-41A7-B6DA-9018E2DFC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513" y="1140763"/>
              <a:ext cx="1782667" cy="1788500"/>
            </a:xfrm>
            <a:custGeom>
              <a:avLst/>
              <a:gdLst>
                <a:gd name="T0" fmla="*/ 2447 w 2447"/>
                <a:gd name="T1" fmla="*/ 0 h 2447"/>
                <a:gd name="T2" fmla="*/ 0 w 2447"/>
                <a:gd name="T3" fmla="*/ 2447 h 2447"/>
                <a:gd name="T4" fmla="*/ 2447 w 2447"/>
                <a:gd name="T5" fmla="*/ 2447 h 2447"/>
                <a:gd name="T6" fmla="*/ 2447 w 2447"/>
                <a:gd name="T7" fmla="*/ 0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7" h="2447">
                  <a:moveTo>
                    <a:pt x="2447" y="0"/>
                  </a:moveTo>
                  <a:cubicBezTo>
                    <a:pt x="1096" y="0"/>
                    <a:pt x="0" y="1096"/>
                    <a:pt x="0" y="2447"/>
                  </a:cubicBezTo>
                  <a:lnTo>
                    <a:pt x="2447" y="2447"/>
                  </a:lnTo>
                  <a:lnTo>
                    <a:pt x="2447" y="0"/>
                  </a:lnTo>
                  <a:close/>
                </a:path>
              </a:pathLst>
            </a:custGeom>
            <a:solidFill>
              <a:srgbClr val="40C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337CD8E5-FC82-4A83-AF37-58A4B7B754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7180" y="2035597"/>
              <a:ext cx="892500" cy="893667"/>
            </a:xfrm>
            <a:custGeom>
              <a:avLst/>
              <a:gdLst>
                <a:gd name="T0" fmla="*/ 1224 w 1224"/>
                <a:gd name="T1" fmla="*/ 1223 h 1223"/>
                <a:gd name="T2" fmla="*/ 0 w 1224"/>
                <a:gd name="T3" fmla="*/ 0 h 1223"/>
                <a:gd name="T4" fmla="*/ 0 w 1224"/>
                <a:gd name="T5" fmla="*/ 1223 h 1223"/>
                <a:gd name="T6" fmla="*/ 1224 w 1224"/>
                <a:gd name="T7" fmla="*/ 1223 h 1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4" h="1223">
                  <a:moveTo>
                    <a:pt x="1224" y="1223"/>
                  </a:moveTo>
                  <a:cubicBezTo>
                    <a:pt x="1224" y="548"/>
                    <a:pt x="676" y="0"/>
                    <a:pt x="0" y="0"/>
                  </a:cubicBezTo>
                  <a:lnTo>
                    <a:pt x="0" y="1223"/>
                  </a:lnTo>
                  <a:lnTo>
                    <a:pt x="1224" y="1223"/>
                  </a:lnTo>
                  <a:close/>
                </a:path>
              </a:pathLst>
            </a:custGeom>
            <a:solidFill>
              <a:srgbClr val="DBE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607C9E68-0A96-4A09-8DF4-23BB873C6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346" y="1532763"/>
              <a:ext cx="1391833" cy="1396500"/>
            </a:xfrm>
            <a:custGeom>
              <a:avLst/>
              <a:gdLst>
                <a:gd name="T0" fmla="*/ 1911 w 1911"/>
                <a:gd name="T1" fmla="*/ 0 h 1912"/>
                <a:gd name="T2" fmla="*/ 0 w 1911"/>
                <a:gd name="T3" fmla="*/ 1912 h 1912"/>
                <a:gd name="T4" fmla="*/ 1911 w 1911"/>
                <a:gd name="T5" fmla="*/ 1911 h 1912"/>
                <a:gd name="T6" fmla="*/ 1911 w 1911"/>
                <a:gd name="T7" fmla="*/ 0 h 1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1" h="1912">
                  <a:moveTo>
                    <a:pt x="1911" y="0"/>
                  </a:moveTo>
                  <a:cubicBezTo>
                    <a:pt x="856" y="0"/>
                    <a:pt x="0" y="856"/>
                    <a:pt x="0" y="1912"/>
                  </a:cubicBezTo>
                  <a:lnTo>
                    <a:pt x="1911" y="1911"/>
                  </a:lnTo>
                  <a:lnTo>
                    <a:pt x="1911" y="0"/>
                  </a:lnTo>
                  <a:close/>
                </a:path>
              </a:pathLst>
            </a:custGeom>
            <a:solidFill>
              <a:srgbClr val="E600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768F15AD-B41C-446B-8C07-28164DFCF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5846" y="2929263"/>
              <a:ext cx="891333" cy="893666"/>
            </a:xfrm>
            <a:custGeom>
              <a:avLst/>
              <a:gdLst>
                <a:gd name="T0" fmla="*/ 1223 w 1223"/>
                <a:gd name="T1" fmla="*/ 1224 h 1224"/>
                <a:gd name="T2" fmla="*/ 1223 w 1223"/>
                <a:gd name="T3" fmla="*/ 0 h 1224"/>
                <a:gd name="T4" fmla="*/ 0 w 1223"/>
                <a:gd name="T5" fmla="*/ 0 h 1224"/>
                <a:gd name="T6" fmla="*/ 1223 w 1223"/>
                <a:gd name="T7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3" h="1224">
                  <a:moveTo>
                    <a:pt x="1223" y="1224"/>
                  </a:moveTo>
                  <a:lnTo>
                    <a:pt x="1223" y="0"/>
                  </a:lnTo>
                  <a:lnTo>
                    <a:pt x="0" y="0"/>
                  </a:lnTo>
                  <a:cubicBezTo>
                    <a:pt x="0" y="676"/>
                    <a:pt x="548" y="1224"/>
                    <a:pt x="1223" y="1224"/>
                  </a:cubicBezTo>
                  <a:close/>
                </a:path>
              </a:pathLst>
            </a:custGeom>
            <a:solidFill>
              <a:srgbClr val="DBE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8679C894-D289-4271-B511-FBD335FCA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846" y="2315597"/>
              <a:ext cx="1223833" cy="1227333"/>
            </a:xfrm>
            <a:custGeom>
              <a:avLst/>
              <a:gdLst>
                <a:gd name="T0" fmla="*/ 840 w 1680"/>
                <a:gd name="T1" fmla="*/ 0 h 1681"/>
                <a:gd name="T2" fmla="*/ 1680 w 1680"/>
                <a:gd name="T3" fmla="*/ 841 h 1681"/>
                <a:gd name="T4" fmla="*/ 840 w 1680"/>
                <a:gd name="T5" fmla="*/ 1680 h 1681"/>
                <a:gd name="T6" fmla="*/ 0 w 1680"/>
                <a:gd name="T7" fmla="*/ 841 h 1681"/>
                <a:gd name="T8" fmla="*/ 840 w 1680"/>
                <a:gd name="T9" fmla="*/ 0 h 1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0" h="1681">
                  <a:moveTo>
                    <a:pt x="840" y="0"/>
                  </a:moveTo>
                  <a:cubicBezTo>
                    <a:pt x="1304" y="0"/>
                    <a:pt x="1680" y="377"/>
                    <a:pt x="1680" y="841"/>
                  </a:cubicBezTo>
                  <a:cubicBezTo>
                    <a:pt x="1680" y="1304"/>
                    <a:pt x="1304" y="1681"/>
                    <a:pt x="840" y="1680"/>
                  </a:cubicBezTo>
                  <a:cubicBezTo>
                    <a:pt x="377" y="1681"/>
                    <a:pt x="0" y="1304"/>
                    <a:pt x="0" y="841"/>
                  </a:cubicBezTo>
                  <a:cubicBezTo>
                    <a:pt x="0" y="377"/>
                    <a:pt x="377" y="0"/>
                    <a:pt x="8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7C2B961A-A197-416A-A80B-C58B5469A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7180" y="2576930"/>
              <a:ext cx="701166" cy="704667"/>
            </a:xfrm>
            <a:custGeom>
              <a:avLst/>
              <a:gdLst>
                <a:gd name="T0" fmla="*/ 481 w 963"/>
                <a:gd name="T1" fmla="*/ 0 h 963"/>
                <a:gd name="T2" fmla="*/ 963 w 963"/>
                <a:gd name="T3" fmla="*/ 482 h 963"/>
                <a:gd name="T4" fmla="*/ 482 w 963"/>
                <a:gd name="T5" fmla="*/ 963 h 963"/>
                <a:gd name="T6" fmla="*/ 0 w 963"/>
                <a:gd name="T7" fmla="*/ 482 h 963"/>
                <a:gd name="T8" fmla="*/ 481 w 963"/>
                <a:gd name="T9" fmla="*/ 0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3" h="963">
                  <a:moveTo>
                    <a:pt x="481" y="0"/>
                  </a:moveTo>
                  <a:cubicBezTo>
                    <a:pt x="747" y="0"/>
                    <a:pt x="963" y="215"/>
                    <a:pt x="963" y="482"/>
                  </a:cubicBezTo>
                  <a:cubicBezTo>
                    <a:pt x="963" y="748"/>
                    <a:pt x="747" y="963"/>
                    <a:pt x="482" y="963"/>
                  </a:cubicBezTo>
                  <a:cubicBezTo>
                    <a:pt x="215" y="963"/>
                    <a:pt x="0" y="747"/>
                    <a:pt x="0" y="482"/>
                  </a:cubicBezTo>
                  <a:cubicBezTo>
                    <a:pt x="0" y="215"/>
                    <a:pt x="215" y="0"/>
                    <a:pt x="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D2010296-695B-451D-9452-73D39D4CC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5846" y="2929263"/>
              <a:ext cx="891333" cy="893666"/>
            </a:xfrm>
            <a:custGeom>
              <a:avLst/>
              <a:gdLst>
                <a:gd name="T0" fmla="*/ 0 w 1223"/>
                <a:gd name="T1" fmla="*/ 0 h 1224"/>
                <a:gd name="T2" fmla="*/ 1223 w 1223"/>
                <a:gd name="T3" fmla="*/ 1224 h 1224"/>
                <a:gd name="T4" fmla="*/ 1223 w 1223"/>
                <a:gd name="T5" fmla="*/ 0 h 1224"/>
                <a:gd name="T6" fmla="*/ 0 w 1223"/>
                <a:gd name="T7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3" h="1224">
                  <a:moveTo>
                    <a:pt x="0" y="0"/>
                  </a:moveTo>
                  <a:cubicBezTo>
                    <a:pt x="0" y="676"/>
                    <a:pt x="547" y="1224"/>
                    <a:pt x="1223" y="1224"/>
                  </a:cubicBezTo>
                  <a:lnTo>
                    <a:pt x="12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C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A86F3B9F-4734-4281-8172-DAC625F0C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846" y="2315597"/>
              <a:ext cx="611334" cy="1227333"/>
            </a:xfrm>
            <a:custGeom>
              <a:avLst/>
              <a:gdLst>
                <a:gd name="T0" fmla="*/ 0 w 840"/>
                <a:gd name="T1" fmla="*/ 840 h 1680"/>
                <a:gd name="T2" fmla="*/ 840 w 840"/>
                <a:gd name="T3" fmla="*/ 1679 h 1680"/>
                <a:gd name="T4" fmla="*/ 840 w 840"/>
                <a:gd name="T5" fmla="*/ 0 h 1680"/>
                <a:gd name="T6" fmla="*/ 0 w 840"/>
                <a:gd name="T7" fmla="*/ 840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0" h="1680">
                  <a:moveTo>
                    <a:pt x="0" y="840"/>
                  </a:moveTo>
                  <a:cubicBezTo>
                    <a:pt x="0" y="1303"/>
                    <a:pt x="377" y="1680"/>
                    <a:pt x="840" y="1679"/>
                  </a:cubicBezTo>
                  <a:lnTo>
                    <a:pt x="840" y="0"/>
                  </a:lnTo>
                  <a:cubicBezTo>
                    <a:pt x="377" y="0"/>
                    <a:pt x="0" y="376"/>
                    <a:pt x="0" y="840"/>
                  </a:cubicBezTo>
                  <a:close/>
                </a:path>
              </a:pathLst>
            </a:custGeom>
            <a:solidFill>
              <a:srgbClr val="E1E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AC8D23BD-A0A3-45FC-B69B-F706ED9DD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5346" y="2610764"/>
              <a:ext cx="568167" cy="689500"/>
            </a:xfrm>
            <a:custGeom>
              <a:avLst/>
              <a:gdLst>
                <a:gd name="T0" fmla="*/ 396 w 780"/>
                <a:gd name="T1" fmla="*/ 0 h 945"/>
                <a:gd name="T2" fmla="*/ 749 w 780"/>
                <a:gd name="T3" fmla="*/ 129 h 945"/>
                <a:gd name="T4" fmla="*/ 639 w 780"/>
                <a:gd name="T5" fmla="*/ 227 h 945"/>
                <a:gd name="T6" fmla="*/ 387 w 780"/>
                <a:gd name="T7" fmla="*/ 121 h 945"/>
                <a:gd name="T8" fmla="*/ 179 w 780"/>
                <a:gd name="T9" fmla="*/ 259 h 945"/>
                <a:gd name="T10" fmla="*/ 422 w 780"/>
                <a:gd name="T11" fmla="*/ 389 h 945"/>
                <a:gd name="T12" fmla="*/ 780 w 780"/>
                <a:gd name="T13" fmla="*/ 646 h 945"/>
                <a:gd name="T14" fmla="*/ 660 w 780"/>
                <a:gd name="T15" fmla="*/ 864 h 945"/>
                <a:gd name="T16" fmla="*/ 381 w 780"/>
                <a:gd name="T17" fmla="*/ 945 h 945"/>
                <a:gd name="T18" fmla="*/ 0 w 780"/>
                <a:gd name="T19" fmla="*/ 786 h 945"/>
                <a:gd name="T20" fmla="*/ 112 w 780"/>
                <a:gd name="T21" fmla="*/ 685 h 945"/>
                <a:gd name="T22" fmla="*/ 389 w 780"/>
                <a:gd name="T23" fmla="*/ 806 h 945"/>
                <a:gd name="T24" fmla="*/ 623 w 780"/>
                <a:gd name="T25" fmla="*/ 655 h 945"/>
                <a:gd name="T26" fmla="*/ 379 w 780"/>
                <a:gd name="T27" fmla="*/ 523 h 945"/>
                <a:gd name="T28" fmla="*/ 23 w 780"/>
                <a:gd name="T29" fmla="*/ 268 h 945"/>
                <a:gd name="T30" fmla="*/ 396 w 780"/>
                <a:gd name="T31" fmla="*/ 0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0" h="945">
                  <a:moveTo>
                    <a:pt x="396" y="0"/>
                  </a:moveTo>
                  <a:cubicBezTo>
                    <a:pt x="541" y="0"/>
                    <a:pt x="659" y="43"/>
                    <a:pt x="749" y="129"/>
                  </a:cubicBezTo>
                  <a:lnTo>
                    <a:pt x="639" y="227"/>
                  </a:lnTo>
                  <a:cubicBezTo>
                    <a:pt x="561" y="153"/>
                    <a:pt x="485" y="121"/>
                    <a:pt x="387" y="121"/>
                  </a:cubicBezTo>
                  <a:cubicBezTo>
                    <a:pt x="243" y="121"/>
                    <a:pt x="179" y="190"/>
                    <a:pt x="179" y="259"/>
                  </a:cubicBezTo>
                  <a:cubicBezTo>
                    <a:pt x="179" y="358"/>
                    <a:pt x="297" y="373"/>
                    <a:pt x="422" y="389"/>
                  </a:cubicBezTo>
                  <a:cubicBezTo>
                    <a:pt x="590" y="410"/>
                    <a:pt x="780" y="434"/>
                    <a:pt x="780" y="646"/>
                  </a:cubicBezTo>
                  <a:cubicBezTo>
                    <a:pt x="780" y="756"/>
                    <a:pt x="714" y="826"/>
                    <a:pt x="660" y="864"/>
                  </a:cubicBezTo>
                  <a:cubicBezTo>
                    <a:pt x="586" y="916"/>
                    <a:pt x="487" y="945"/>
                    <a:pt x="381" y="945"/>
                  </a:cubicBezTo>
                  <a:cubicBezTo>
                    <a:pt x="239" y="945"/>
                    <a:pt x="101" y="887"/>
                    <a:pt x="0" y="786"/>
                  </a:cubicBezTo>
                  <a:lnTo>
                    <a:pt x="112" y="685"/>
                  </a:lnTo>
                  <a:cubicBezTo>
                    <a:pt x="189" y="762"/>
                    <a:pt x="289" y="806"/>
                    <a:pt x="389" y="806"/>
                  </a:cubicBezTo>
                  <a:cubicBezTo>
                    <a:pt x="533" y="805"/>
                    <a:pt x="623" y="747"/>
                    <a:pt x="623" y="655"/>
                  </a:cubicBezTo>
                  <a:cubicBezTo>
                    <a:pt x="623" y="556"/>
                    <a:pt x="505" y="540"/>
                    <a:pt x="379" y="523"/>
                  </a:cubicBezTo>
                  <a:cubicBezTo>
                    <a:pt x="212" y="501"/>
                    <a:pt x="23" y="475"/>
                    <a:pt x="23" y="268"/>
                  </a:cubicBezTo>
                  <a:cubicBezTo>
                    <a:pt x="23" y="115"/>
                    <a:pt x="183" y="0"/>
                    <a:pt x="396" y="0"/>
                  </a:cubicBezTo>
                  <a:close/>
                </a:path>
              </a:pathLst>
            </a:custGeom>
            <a:solidFill>
              <a:srgbClr val="70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CFB7B1D7-5997-4A6C-8209-CDB24859FF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80346" y="2623597"/>
              <a:ext cx="659166" cy="663834"/>
            </a:xfrm>
            <a:custGeom>
              <a:avLst/>
              <a:gdLst>
                <a:gd name="T0" fmla="*/ 596 w 904"/>
                <a:gd name="T1" fmla="*/ 0 h 907"/>
                <a:gd name="T2" fmla="*/ 776 w 904"/>
                <a:gd name="T3" fmla="*/ 60 h 907"/>
                <a:gd name="T4" fmla="*/ 852 w 904"/>
                <a:gd name="T5" fmla="*/ 237 h 907"/>
                <a:gd name="T6" fmla="*/ 745 w 904"/>
                <a:gd name="T7" fmla="*/ 411 h 907"/>
                <a:gd name="T8" fmla="*/ 716 w 904"/>
                <a:gd name="T9" fmla="*/ 424 h 907"/>
                <a:gd name="T10" fmla="*/ 746 w 904"/>
                <a:gd name="T11" fmla="*/ 434 h 907"/>
                <a:gd name="T12" fmla="*/ 904 w 904"/>
                <a:gd name="T13" fmla="*/ 649 h 907"/>
                <a:gd name="T14" fmla="*/ 630 w 904"/>
                <a:gd name="T15" fmla="*/ 907 h 907"/>
                <a:gd name="T16" fmla="*/ 112 w 904"/>
                <a:gd name="T17" fmla="*/ 907 h 907"/>
                <a:gd name="T18" fmla="*/ 112 w 904"/>
                <a:gd name="T19" fmla="*/ 523 h 907"/>
                <a:gd name="T20" fmla="*/ 112 w 904"/>
                <a:gd name="T21" fmla="*/ 511 h 907"/>
                <a:gd name="T22" fmla="*/ 99 w 904"/>
                <a:gd name="T23" fmla="*/ 511 h 907"/>
                <a:gd name="T24" fmla="*/ 0 w 904"/>
                <a:gd name="T25" fmla="*/ 511 h 907"/>
                <a:gd name="T26" fmla="*/ 0 w 904"/>
                <a:gd name="T27" fmla="*/ 372 h 907"/>
                <a:gd name="T28" fmla="*/ 99 w 904"/>
                <a:gd name="T29" fmla="*/ 372 h 907"/>
                <a:gd name="T30" fmla="*/ 112 w 904"/>
                <a:gd name="T31" fmla="*/ 372 h 907"/>
                <a:gd name="T32" fmla="*/ 112 w 904"/>
                <a:gd name="T33" fmla="*/ 360 h 907"/>
                <a:gd name="T34" fmla="*/ 112 w 904"/>
                <a:gd name="T35" fmla="*/ 0 h 907"/>
                <a:gd name="T36" fmla="*/ 596 w 904"/>
                <a:gd name="T37" fmla="*/ 0 h 907"/>
                <a:gd name="T38" fmla="*/ 259 w 904"/>
                <a:gd name="T39" fmla="*/ 372 h 907"/>
                <a:gd name="T40" fmla="*/ 271 w 904"/>
                <a:gd name="T41" fmla="*/ 372 h 907"/>
                <a:gd name="T42" fmla="*/ 577 w 904"/>
                <a:gd name="T43" fmla="*/ 372 h 907"/>
                <a:gd name="T44" fmla="*/ 705 w 904"/>
                <a:gd name="T45" fmla="*/ 255 h 907"/>
                <a:gd name="T46" fmla="*/ 577 w 904"/>
                <a:gd name="T47" fmla="*/ 139 h 907"/>
                <a:gd name="T48" fmla="*/ 271 w 904"/>
                <a:gd name="T49" fmla="*/ 139 h 907"/>
                <a:gd name="T50" fmla="*/ 259 w 904"/>
                <a:gd name="T51" fmla="*/ 139 h 907"/>
                <a:gd name="T52" fmla="*/ 259 w 904"/>
                <a:gd name="T53" fmla="*/ 151 h 907"/>
                <a:gd name="T54" fmla="*/ 259 w 904"/>
                <a:gd name="T55" fmla="*/ 360 h 907"/>
                <a:gd name="T56" fmla="*/ 259 w 904"/>
                <a:gd name="T57" fmla="*/ 372 h 907"/>
                <a:gd name="T58" fmla="*/ 259 w 904"/>
                <a:gd name="T59" fmla="*/ 768 h 907"/>
                <a:gd name="T60" fmla="*/ 271 w 904"/>
                <a:gd name="T61" fmla="*/ 768 h 907"/>
                <a:gd name="T62" fmla="*/ 611 w 904"/>
                <a:gd name="T63" fmla="*/ 768 h 907"/>
                <a:gd name="T64" fmla="*/ 756 w 904"/>
                <a:gd name="T65" fmla="*/ 640 h 907"/>
                <a:gd name="T66" fmla="*/ 611 w 904"/>
                <a:gd name="T67" fmla="*/ 511 h 907"/>
                <a:gd name="T68" fmla="*/ 271 w 904"/>
                <a:gd name="T69" fmla="*/ 511 h 907"/>
                <a:gd name="T70" fmla="*/ 259 w 904"/>
                <a:gd name="T71" fmla="*/ 511 h 907"/>
                <a:gd name="T72" fmla="*/ 259 w 904"/>
                <a:gd name="T73" fmla="*/ 523 h 907"/>
                <a:gd name="T74" fmla="*/ 259 w 904"/>
                <a:gd name="T75" fmla="*/ 756 h 907"/>
                <a:gd name="T76" fmla="*/ 259 w 904"/>
                <a:gd name="T77" fmla="*/ 768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04" h="907">
                  <a:moveTo>
                    <a:pt x="596" y="0"/>
                  </a:moveTo>
                  <a:cubicBezTo>
                    <a:pt x="666" y="0"/>
                    <a:pt x="730" y="21"/>
                    <a:pt x="776" y="60"/>
                  </a:cubicBezTo>
                  <a:cubicBezTo>
                    <a:pt x="826" y="102"/>
                    <a:pt x="852" y="163"/>
                    <a:pt x="852" y="237"/>
                  </a:cubicBezTo>
                  <a:cubicBezTo>
                    <a:pt x="852" y="316"/>
                    <a:pt x="812" y="381"/>
                    <a:pt x="745" y="411"/>
                  </a:cubicBezTo>
                  <a:lnTo>
                    <a:pt x="716" y="424"/>
                  </a:lnTo>
                  <a:lnTo>
                    <a:pt x="746" y="434"/>
                  </a:lnTo>
                  <a:cubicBezTo>
                    <a:pt x="847" y="466"/>
                    <a:pt x="904" y="545"/>
                    <a:pt x="904" y="649"/>
                  </a:cubicBezTo>
                  <a:cubicBezTo>
                    <a:pt x="904" y="803"/>
                    <a:pt x="794" y="907"/>
                    <a:pt x="630" y="907"/>
                  </a:cubicBezTo>
                  <a:lnTo>
                    <a:pt x="112" y="907"/>
                  </a:lnTo>
                  <a:lnTo>
                    <a:pt x="112" y="523"/>
                  </a:lnTo>
                  <a:lnTo>
                    <a:pt x="112" y="511"/>
                  </a:lnTo>
                  <a:lnTo>
                    <a:pt x="99" y="511"/>
                  </a:lnTo>
                  <a:lnTo>
                    <a:pt x="0" y="511"/>
                  </a:lnTo>
                  <a:lnTo>
                    <a:pt x="0" y="372"/>
                  </a:lnTo>
                  <a:lnTo>
                    <a:pt x="99" y="372"/>
                  </a:lnTo>
                  <a:lnTo>
                    <a:pt x="112" y="372"/>
                  </a:lnTo>
                  <a:lnTo>
                    <a:pt x="112" y="360"/>
                  </a:lnTo>
                  <a:lnTo>
                    <a:pt x="112" y="0"/>
                  </a:lnTo>
                  <a:lnTo>
                    <a:pt x="596" y="0"/>
                  </a:lnTo>
                  <a:close/>
                  <a:moveTo>
                    <a:pt x="259" y="372"/>
                  </a:moveTo>
                  <a:lnTo>
                    <a:pt x="271" y="372"/>
                  </a:lnTo>
                  <a:lnTo>
                    <a:pt x="577" y="372"/>
                  </a:lnTo>
                  <a:cubicBezTo>
                    <a:pt x="638" y="372"/>
                    <a:pt x="705" y="335"/>
                    <a:pt x="705" y="255"/>
                  </a:cubicBezTo>
                  <a:cubicBezTo>
                    <a:pt x="705" y="199"/>
                    <a:pt x="665" y="139"/>
                    <a:pt x="577" y="139"/>
                  </a:cubicBezTo>
                  <a:lnTo>
                    <a:pt x="271" y="139"/>
                  </a:lnTo>
                  <a:lnTo>
                    <a:pt x="259" y="139"/>
                  </a:lnTo>
                  <a:lnTo>
                    <a:pt x="259" y="151"/>
                  </a:lnTo>
                  <a:lnTo>
                    <a:pt x="259" y="360"/>
                  </a:lnTo>
                  <a:lnTo>
                    <a:pt x="259" y="372"/>
                  </a:lnTo>
                  <a:close/>
                  <a:moveTo>
                    <a:pt x="259" y="768"/>
                  </a:moveTo>
                  <a:lnTo>
                    <a:pt x="271" y="768"/>
                  </a:lnTo>
                  <a:lnTo>
                    <a:pt x="611" y="768"/>
                  </a:lnTo>
                  <a:cubicBezTo>
                    <a:pt x="694" y="768"/>
                    <a:pt x="756" y="713"/>
                    <a:pt x="756" y="640"/>
                  </a:cubicBezTo>
                  <a:cubicBezTo>
                    <a:pt x="756" y="566"/>
                    <a:pt x="694" y="511"/>
                    <a:pt x="611" y="511"/>
                  </a:cubicBezTo>
                  <a:lnTo>
                    <a:pt x="271" y="511"/>
                  </a:lnTo>
                  <a:lnTo>
                    <a:pt x="259" y="511"/>
                  </a:lnTo>
                  <a:lnTo>
                    <a:pt x="259" y="523"/>
                  </a:lnTo>
                  <a:lnTo>
                    <a:pt x="259" y="756"/>
                  </a:lnTo>
                  <a:lnTo>
                    <a:pt x="259" y="76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894AF5FC-6144-48D9-A84C-8654F20517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179" y="2984097"/>
              <a:ext cx="658000" cy="306834"/>
            </a:xfrm>
            <a:custGeom>
              <a:avLst/>
              <a:gdLst>
                <a:gd name="T0" fmla="*/ 0 w 904"/>
                <a:gd name="T1" fmla="*/ 0 h 420"/>
                <a:gd name="T2" fmla="*/ 3 w 904"/>
                <a:gd name="T3" fmla="*/ 21 h 420"/>
                <a:gd name="T4" fmla="*/ 462 w 904"/>
                <a:gd name="T5" fmla="*/ 420 h 420"/>
                <a:gd name="T6" fmla="*/ 462 w 904"/>
                <a:gd name="T7" fmla="*/ 420 h 420"/>
                <a:gd name="T8" fmla="*/ 897 w 904"/>
                <a:gd name="T9" fmla="*/ 118 h 420"/>
                <a:gd name="T10" fmla="*/ 897 w 904"/>
                <a:gd name="T11" fmla="*/ 118 h 420"/>
                <a:gd name="T12" fmla="*/ 904 w 904"/>
                <a:gd name="T13" fmla="*/ 98 h 420"/>
                <a:gd name="T14" fmla="*/ 762 w 904"/>
                <a:gd name="T15" fmla="*/ 83 h 420"/>
                <a:gd name="T16" fmla="*/ 757 w 904"/>
                <a:gd name="T17" fmla="*/ 93 h 420"/>
                <a:gd name="T18" fmla="*/ 462 w 904"/>
                <a:gd name="T19" fmla="*/ 281 h 420"/>
                <a:gd name="T20" fmla="*/ 462 w 904"/>
                <a:gd name="T21" fmla="*/ 281 h 420"/>
                <a:gd name="T22" fmla="*/ 145 w 904"/>
                <a:gd name="T23" fmla="*/ 27 h 420"/>
                <a:gd name="T24" fmla="*/ 145 w 904"/>
                <a:gd name="T25" fmla="*/ 27 h 420"/>
                <a:gd name="T26" fmla="*/ 142 w 904"/>
                <a:gd name="T27" fmla="*/ 15 h 420"/>
                <a:gd name="T28" fmla="*/ 0 w 904"/>
                <a:gd name="T2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04" h="420">
                  <a:moveTo>
                    <a:pt x="0" y="0"/>
                  </a:moveTo>
                  <a:lnTo>
                    <a:pt x="3" y="21"/>
                  </a:lnTo>
                  <a:cubicBezTo>
                    <a:pt x="34" y="248"/>
                    <a:pt x="232" y="420"/>
                    <a:pt x="462" y="420"/>
                  </a:cubicBezTo>
                  <a:lnTo>
                    <a:pt x="462" y="420"/>
                  </a:lnTo>
                  <a:cubicBezTo>
                    <a:pt x="655" y="420"/>
                    <a:pt x="830" y="298"/>
                    <a:pt x="897" y="118"/>
                  </a:cubicBezTo>
                  <a:lnTo>
                    <a:pt x="897" y="118"/>
                  </a:lnTo>
                  <a:lnTo>
                    <a:pt x="904" y="98"/>
                  </a:lnTo>
                  <a:lnTo>
                    <a:pt x="762" y="83"/>
                  </a:lnTo>
                  <a:lnTo>
                    <a:pt x="757" y="93"/>
                  </a:lnTo>
                  <a:cubicBezTo>
                    <a:pt x="704" y="207"/>
                    <a:pt x="588" y="281"/>
                    <a:pt x="462" y="281"/>
                  </a:cubicBezTo>
                  <a:lnTo>
                    <a:pt x="462" y="281"/>
                  </a:lnTo>
                  <a:cubicBezTo>
                    <a:pt x="311" y="281"/>
                    <a:pt x="177" y="174"/>
                    <a:pt x="145" y="27"/>
                  </a:cubicBezTo>
                  <a:lnTo>
                    <a:pt x="145" y="27"/>
                  </a:lnTo>
                  <a:lnTo>
                    <a:pt x="142" y="1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20000"/>
                    <a:lumOff val="80000"/>
                  </a:schemeClr>
                </a:gs>
                <a:gs pos="45000">
                  <a:schemeClr val="accent3">
                    <a:lumMod val="100000"/>
                  </a:schemeClr>
                </a:gs>
              </a:gsLst>
              <a:lin ang="108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23">
              <a:extLst>
                <a:ext uri="{FF2B5EF4-FFF2-40B4-BE49-F238E27FC236}">
                  <a16:creationId xmlns:a16="http://schemas.microsoft.com/office/drawing/2014/main" id="{E594124C-8B8F-46E6-B208-DF3BF52C5A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846" y="2665597"/>
              <a:ext cx="200666" cy="301000"/>
            </a:xfrm>
            <a:custGeom>
              <a:avLst/>
              <a:gdLst>
                <a:gd name="T0" fmla="*/ 276 w 276"/>
                <a:gd name="T1" fmla="*/ 413 h 413"/>
                <a:gd name="T2" fmla="*/ 258 w 276"/>
                <a:gd name="T3" fmla="*/ 412 h 413"/>
                <a:gd name="T4" fmla="*/ 137 w 276"/>
                <a:gd name="T5" fmla="*/ 398 h 413"/>
                <a:gd name="T6" fmla="*/ 137 w 276"/>
                <a:gd name="T7" fmla="*/ 384 h 413"/>
                <a:gd name="T8" fmla="*/ 11 w 276"/>
                <a:gd name="T9" fmla="*/ 136 h 413"/>
                <a:gd name="T10" fmla="*/ 0 w 276"/>
                <a:gd name="T11" fmla="*/ 128 h 413"/>
                <a:gd name="T12" fmla="*/ 59 w 276"/>
                <a:gd name="T13" fmla="*/ 0 h 413"/>
                <a:gd name="T14" fmla="*/ 75 w 276"/>
                <a:gd name="T15" fmla="*/ 11 h 413"/>
                <a:gd name="T16" fmla="*/ 276 w 276"/>
                <a:gd name="T17" fmla="*/ 393 h 413"/>
                <a:gd name="T18" fmla="*/ 276 w 276"/>
                <a:gd name="T19" fmla="*/ 413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6" h="413">
                  <a:moveTo>
                    <a:pt x="276" y="413"/>
                  </a:moveTo>
                  <a:lnTo>
                    <a:pt x="258" y="412"/>
                  </a:lnTo>
                  <a:lnTo>
                    <a:pt x="137" y="398"/>
                  </a:lnTo>
                  <a:lnTo>
                    <a:pt x="137" y="384"/>
                  </a:lnTo>
                  <a:cubicBezTo>
                    <a:pt x="134" y="286"/>
                    <a:pt x="88" y="196"/>
                    <a:pt x="11" y="136"/>
                  </a:cubicBezTo>
                  <a:lnTo>
                    <a:pt x="0" y="128"/>
                  </a:lnTo>
                  <a:lnTo>
                    <a:pt x="59" y="0"/>
                  </a:lnTo>
                  <a:lnTo>
                    <a:pt x="75" y="11"/>
                  </a:lnTo>
                  <a:cubicBezTo>
                    <a:pt x="201" y="98"/>
                    <a:pt x="276" y="241"/>
                    <a:pt x="276" y="393"/>
                  </a:cubicBezTo>
                  <a:lnTo>
                    <a:pt x="276" y="413"/>
                  </a:lnTo>
                  <a:close/>
                </a:path>
              </a:pathLst>
            </a:custGeom>
            <a:solidFill>
              <a:srgbClr val="E600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24">
              <a:extLst>
                <a:ext uri="{FF2B5EF4-FFF2-40B4-BE49-F238E27FC236}">
                  <a16:creationId xmlns:a16="http://schemas.microsoft.com/office/drawing/2014/main" id="{CD956D57-9718-4A4A-8577-4DB15D78F1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89179" y="2634097"/>
              <a:ext cx="414167" cy="675500"/>
            </a:xfrm>
            <a:custGeom>
              <a:avLst/>
              <a:gdLst>
                <a:gd name="T0" fmla="*/ 299 w 568"/>
                <a:gd name="T1" fmla="*/ 878 h 924"/>
                <a:gd name="T2" fmla="*/ 504 w 568"/>
                <a:gd name="T3" fmla="*/ 786 h 924"/>
                <a:gd name="T4" fmla="*/ 539 w 568"/>
                <a:gd name="T5" fmla="*/ 819 h 924"/>
                <a:gd name="T6" fmla="*/ 299 w 568"/>
                <a:gd name="T7" fmla="*/ 924 h 924"/>
                <a:gd name="T8" fmla="*/ 0 w 568"/>
                <a:gd name="T9" fmla="*/ 625 h 924"/>
                <a:gd name="T10" fmla="*/ 287 w 568"/>
                <a:gd name="T11" fmla="*/ 326 h 924"/>
                <a:gd name="T12" fmla="*/ 568 w 568"/>
                <a:gd name="T13" fmla="*/ 636 h 924"/>
                <a:gd name="T14" fmla="*/ 56 w 568"/>
                <a:gd name="T15" fmla="*/ 636 h 924"/>
                <a:gd name="T16" fmla="*/ 299 w 568"/>
                <a:gd name="T17" fmla="*/ 878 h 924"/>
                <a:gd name="T18" fmla="*/ 512 w 568"/>
                <a:gd name="T19" fmla="*/ 589 h 924"/>
                <a:gd name="T20" fmla="*/ 287 w 568"/>
                <a:gd name="T21" fmla="*/ 373 h 924"/>
                <a:gd name="T22" fmla="*/ 58 w 568"/>
                <a:gd name="T23" fmla="*/ 589 h 924"/>
                <a:gd name="T24" fmla="*/ 512 w 568"/>
                <a:gd name="T25" fmla="*/ 589 h 924"/>
                <a:gd name="T26" fmla="*/ 366 w 568"/>
                <a:gd name="T27" fmla="*/ 0 h 924"/>
                <a:gd name="T28" fmla="*/ 425 w 568"/>
                <a:gd name="T29" fmla="*/ 0 h 924"/>
                <a:gd name="T30" fmla="*/ 303 w 568"/>
                <a:gd name="T31" fmla="*/ 237 h 924"/>
                <a:gd name="T32" fmla="*/ 258 w 568"/>
                <a:gd name="T33" fmla="*/ 237 h 924"/>
                <a:gd name="T34" fmla="*/ 366 w 568"/>
                <a:gd name="T35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8" h="924">
                  <a:moveTo>
                    <a:pt x="299" y="878"/>
                  </a:moveTo>
                  <a:cubicBezTo>
                    <a:pt x="401" y="878"/>
                    <a:pt x="459" y="842"/>
                    <a:pt x="504" y="786"/>
                  </a:cubicBezTo>
                  <a:lnTo>
                    <a:pt x="539" y="819"/>
                  </a:lnTo>
                  <a:cubicBezTo>
                    <a:pt x="487" y="885"/>
                    <a:pt x="409" y="924"/>
                    <a:pt x="299" y="924"/>
                  </a:cubicBezTo>
                  <a:cubicBezTo>
                    <a:pt x="124" y="924"/>
                    <a:pt x="0" y="793"/>
                    <a:pt x="0" y="625"/>
                  </a:cubicBezTo>
                  <a:cubicBezTo>
                    <a:pt x="0" y="457"/>
                    <a:pt x="129" y="326"/>
                    <a:pt x="287" y="326"/>
                  </a:cubicBezTo>
                  <a:cubicBezTo>
                    <a:pt x="455" y="326"/>
                    <a:pt x="564" y="453"/>
                    <a:pt x="568" y="636"/>
                  </a:cubicBezTo>
                  <a:lnTo>
                    <a:pt x="56" y="636"/>
                  </a:lnTo>
                  <a:cubicBezTo>
                    <a:pt x="61" y="786"/>
                    <a:pt x="165" y="878"/>
                    <a:pt x="299" y="878"/>
                  </a:cubicBezTo>
                  <a:close/>
                  <a:moveTo>
                    <a:pt x="512" y="589"/>
                  </a:moveTo>
                  <a:cubicBezTo>
                    <a:pt x="498" y="468"/>
                    <a:pt x="428" y="373"/>
                    <a:pt x="287" y="373"/>
                  </a:cubicBezTo>
                  <a:cubicBezTo>
                    <a:pt x="162" y="373"/>
                    <a:pt x="72" y="464"/>
                    <a:pt x="58" y="589"/>
                  </a:cubicBezTo>
                  <a:lnTo>
                    <a:pt x="512" y="589"/>
                  </a:lnTo>
                  <a:close/>
                  <a:moveTo>
                    <a:pt x="366" y="0"/>
                  </a:moveTo>
                  <a:lnTo>
                    <a:pt x="425" y="0"/>
                  </a:lnTo>
                  <a:lnTo>
                    <a:pt x="303" y="237"/>
                  </a:lnTo>
                  <a:lnTo>
                    <a:pt x="258" y="237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25">
              <a:extLst>
                <a:ext uri="{FF2B5EF4-FFF2-40B4-BE49-F238E27FC236}">
                  <a16:creationId xmlns:a16="http://schemas.microsoft.com/office/drawing/2014/main" id="{CCE207A9-717E-40FF-81BE-5F78AC230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179" y="2872097"/>
              <a:ext cx="379167" cy="437500"/>
            </a:xfrm>
            <a:custGeom>
              <a:avLst/>
              <a:gdLst>
                <a:gd name="T0" fmla="*/ 0 w 519"/>
                <a:gd name="T1" fmla="*/ 299 h 598"/>
                <a:gd name="T2" fmla="*/ 288 w 519"/>
                <a:gd name="T3" fmla="*/ 0 h 598"/>
                <a:gd name="T4" fmla="*/ 501 w 519"/>
                <a:gd name="T5" fmla="*/ 86 h 598"/>
                <a:gd name="T6" fmla="*/ 463 w 519"/>
                <a:gd name="T7" fmla="*/ 118 h 598"/>
                <a:gd name="T8" fmla="*/ 288 w 519"/>
                <a:gd name="T9" fmla="*/ 47 h 598"/>
                <a:gd name="T10" fmla="*/ 55 w 519"/>
                <a:gd name="T11" fmla="*/ 299 h 598"/>
                <a:gd name="T12" fmla="*/ 286 w 519"/>
                <a:gd name="T13" fmla="*/ 552 h 598"/>
                <a:gd name="T14" fmla="*/ 481 w 519"/>
                <a:gd name="T15" fmla="*/ 469 h 598"/>
                <a:gd name="T16" fmla="*/ 519 w 519"/>
                <a:gd name="T17" fmla="*/ 502 h 598"/>
                <a:gd name="T18" fmla="*/ 286 w 519"/>
                <a:gd name="T19" fmla="*/ 598 h 598"/>
                <a:gd name="T20" fmla="*/ 0 w 519"/>
                <a:gd name="T21" fmla="*/ 299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9" h="598">
                  <a:moveTo>
                    <a:pt x="0" y="299"/>
                  </a:moveTo>
                  <a:cubicBezTo>
                    <a:pt x="0" y="131"/>
                    <a:pt x="125" y="0"/>
                    <a:pt x="288" y="0"/>
                  </a:cubicBezTo>
                  <a:cubicBezTo>
                    <a:pt x="375" y="0"/>
                    <a:pt x="445" y="27"/>
                    <a:pt x="501" y="86"/>
                  </a:cubicBezTo>
                  <a:lnTo>
                    <a:pt x="463" y="118"/>
                  </a:lnTo>
                  <a:cubicBezTo>
                    <a:pt x="420" y="70"/>
                    <a:pt x="363" y="47"/>
                    <a:pt x="288" y="47"/>
                  </a:cubicBezTo>
                  <a:cubicBezTo>
                    <a:pt x="150" y="47"/>
                    <a:pt x="55" y="156"/>
                    <a:pt x="55" y="299"/>
                  </a:cubicBezTo>
                  <a:cubicBezTo>
                    <a:pt x="55" y="442"/>
                    <a:pt x="150" y="552"/>
                    <a:pt x="286" y="552"/>
                  </a:cubicBezTo>
                  <a:cubicBezTo>
                    <a:pt x="370" y="552"/>
                    <a:pt x="438" y="519"/>
                    <a:pt x="481" y="469"/>
                  </a:cubicBezTo>
                  <a:lnTo>
                    <a:pt x="519" y="502"/>
                  </a:lnTo>
                  <a:cubicBezTo>
                    <a:pt x="465" y="566"/>
                    <a:pt x="383" y="598"/>
                    <a:pt x="286" y="598"/>
                  </a:cubicBezTo>
                  <a:cubicBezTo>
                    <a:pt x="125" y="598"/>
                    <a:pt x="0" y="467"/>
                    <a:pt x="0" y="299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26">
              <a:extLst>
                <a:ext uri="{FF2B5EF4-FFF2-40B4-BE49-F238E27FC236}">
                  <a16:creationId xmlns:a16="http://schemas.microsoft.com/office/drawing/2014/main" id="{956811E6-E393-40D9-A0E5-C293D1A9E9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48179" y="2872097"/>
              <a:ext cx="428167" cy="437500"/>
            </a:xfrm>
            <a:custGeom>
              <a:avLst/>
              <a:gdLst>
                <a:gd name="T0" fmla="*/ 0 w 587"/>
                <a:gd name="T1" fmla="*/ 299 h 598"/>
                <a:gd name="T2" fmla="*/ 294 w 587"/>
                <a:gd name="T3" fmla="*/ 0 h 598"/>
                <a:gd name="T4" fmla="*/ 587 w 587"/>
                <a:gd name="T5" fmla="*/ 299 h 598"/>
                <a:gd name="T6" fmla="*/ 294 w 587"/>
                <a:gd name="T7" fmla="*/ 598 h 598"/>
                <a:gd name="T8" fmla="*/ 0 w 587"/>
                <a:gd name="T9" fmla="*/ 299 h 598"/>
                <a:gd name="T10" fmla="*/ 532 w 587"/>
                <a:gd name="T11" fmla="*/ 299 h 598"/>
                <a:gd name="T12" fmla="*/ 294 w 587"/>
                <a:gd name="T13" fmla="*/ 47 h 598"/>
                <a:gd name="T14" fmla="*/ 56 w 587"/>
                <a:gd name="T15" fmla="*/ 299 h 598"/>
                <a:gd name="T16" fmla="*/ 294 w 587"/>
                <a:gd name="T17" fmla="*/ 552 h 598"/>
                <a:gd name="T18" fmla="*/ 532 w 587"/>
                <a:gd name="T19" fmla="*/ 299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7" h="598">
                  <a:moveTo>
                    <a:pt x="0" y="299"/>
                  </a:moveTo>
                  <a:cubicBezTo>
                    <a:pt x="0" y="131"/>
                    <a:pt x="131" y="0"/>
                    <a:pt x="294" y="0"/>
                  </a:cubicBezTo>
                  <a:cubicBezTo>
                    <a:pt x="457" y="0"/>
                    <a:pt x="587" y="131"/>
                    <a:pt x="587" y="299"/>
                  </a:cubicBezTo>
                  <a:cubicBezTo>
                    <a:pt x="587" y="467"/>
                    <a:pt x="457" y="598"/>
                    <a:pt x="294" y="598"/>
                  </a:cubicBezTo>
                  <a:cubicBezTo>
                    <a:pt x="131" y="598"/>
                    <a:pt x="0" y="467"/>
                    <a:pt x="0" y="299"/>
                  </a:cubicBezTo>
                  <a:close/>
                  <a:moveTo>
                    <a:pt x="532" y="299"/>
                  </a:moveTo>
                  <a:cubicBezTo>
                    <a:pt x="532" y="156"/>
                    <a:pt x="432" y="47"/>
                    <a:pt x="294" y="47"/>
                  </a:cubicBezTo>
                  <a:cubicBezTo>
                    <a:pt x="156" y="47"/>
                    <a:pt x="56" y="156"/>
                    <a:pt x="56" y="299"/>
                  </a:cubicBezTo>
                  <a:cubicBezTo>
                    <a:pt x="56" y="442"/>
                    <a:pt x="156" y="552"/>
                    <a:pt x="294" y="552"/>
                  </a:cubicBezTo>
                  <a:cubicBezTo>
                    <a:pt x="432" y="552"/>
                    <a:pt x="532" y="442"/>
                    <a:pt x="532" y="299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27">
              <a:extLst>
                <a:ext uri="{FF2B5EF4-FFF2-40B4-BE49-F238E27FC236}">
                  <a16:creationId xmlns:a16="http://schemas.microsoft.com/office/drawing/2014/main" id="{04F87ACA-BEFE-4859-8454-CB13E44C5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513" y="2313265"/>
              <a:ext cx="613667" cy="616000"/>
            </a:xfrm>
            <a:custGeom>
              <a:avLst/>
              <a:gdLst>
                <a:gd name="T0" fmla="*/ 0 w 842"/>
                <a:gd name="T1" fmla="*/ 842 h 842"/>
                <a:gd name="T2" fmla="*/ 839 w 842"/>
                <a:gd name="T3" fmla="*/ 0 h 842"/>
                <a:gd name="T4" fmla="*/ 842 w 842"/>
                <a:gd name="T5" fmla="*/ 842 h 842"/>
                <a:gd name="T6" fmla="*/ 0 w 842"/>
                <a:gd name="T7" fmla="*/ 842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2" h="842">
                  <a:moveTo>
                    <a:pt x="0" y="842"/>
                  </a:moveTo>
                  <a:cubicBezTo>
                    <a:pt x="0" y="378"/>
                    <a:pt x="375" y="1"/>
                    <a:pt x="839" y="0"/>
                  </a:cubicBezTo>
                  <a:lnTo>
                    <a:pt x="842" y="842"/>
                  </a:lnTo>
                  <a:lnTo>
                    <a:pt x="0" y="842"/>
                  </a:ln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28">
              <a:extLst>
                <a:ext uri="{FF2B5EF4-FFF2-40B4-BE49-F238E27FC236}">
                  <a16:creationId xmlns:a16="http://schemas.microsoft.com/office/drawing/2014/main" id="{E62EB467-3024-462D-83E4-89346EC0A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4679" y="2614265"/>
              <a:ext cx="430500" cy="290500"/>
            </a:xfrm>
            <a:custGeom>
              <a:avLst/>
              <a:gdLst>
                <a:gd name="T0" fmla="*/ 4 w 591"/>
                <a:gd name="T1" fmla="*/ 366 h 398"/>
                <a:gd name="T2" fmla="*/ 0 w 591"/>
                <a:gd name="T3" fmla="*/ 383 h 398"/>
                <a:gd name="T4" fmla="*/ 138 w 591"/>
                <a:gd name="T5" fmla="*/ 398 h 398"/>
                <a:gd name="T6" fmla="*/ 142 w 591"/>
                <a:gd name="T7" fmla="*/ 385 h 398"/>
                <a:gd name="T8" fmla="*/ 457 w 591"/>
                <a:gd name="T9" fmla="*/ 138 h 398"/>
                <a:gd name="T10" fmla="*/ 457 w 591"/>
                <a:gd name="T11" fmla="*/ 138 h 398"/>
                <a:gd name="T12" fmla="*/ 521 w 591"/>
                <a:gd name="T13" fmla="*/ 144 h 398"/>
                <a:gd name="T14" fmla="*/ 521 w 591"/>
                <a:gd name="T15" fmla="*/ 144 h 398"/>
                <a:gd name="T16" fmla="*/ 533 w 591"/>
                <a:gd name="T17" fmla="*/ 147 h 398"/>
                <a:gd name="T18" fmla="*/ 591 w 591"/>
                <a:gd name="T19" fmla="*/ 19 h 398"/>
                <a:gd name="T20" fmla="*/ 573 w 591"/>
                <a:gd name="T21" fmla="*/ 14 h 398"/>
                <a:gd name="T22" fmla="*/ 457 w 591"/>
                <a:gd name="T23" fmla="*/ 0 h 398"/>
                <a:gd name="T24" fmla="*/ 457 w 591"/>
                <a:gd name="T25" fmla="*/ 0 h 398"/>
                <a:gd name="T26" fmla="*/ 4 w 591"/>
                <a:gd name="T27" fmla="*/ 366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1" h="398">
                  <a:moveTo>
                    <a:pt x="4" y="366"/>
                  </a:moveTo>
                  <a:lnTo>
                    <a:pt x="0" y="383"/>
                  </a:lnTo>
                  <a:lnTo>
                    <a:pt x="138" y="398"/>
                  </a:lnTo>
                  <a:lnTo>
                    <a:pt x="142" y="385"/>
                  </a:lnTo>
                  <a:cubicBezTo>
                    <a:pt x="178" y="239"/>
                    <a:pt x="307" y="138"/>
                    <a:pt x="457" y="138"/>
                  </a:cubicBezTo>
                  <a:lnTo>
                    <a:pt x="457" y="138"/>
                  </a:lnTo>
                  <a:cubicBezTo>
                    <a:pt x="478" y="138"/>
                    <a:pt x="500" y="140"/>
                    <a:pt x="521" y="144"/>
                  </a:cubicBezTo>
                  <a:lnTo>
                    <a:pt x="521" y="144"/>
                  </a:lnTo>
                  <a:lnTo>
                    <a:pt x="533" y="147"/>
                  </a:lnTo>
                  <a:lnTo>
                    <a:pt x="591" y="19"/>
                  </a:lnTo>
                  <a:lnTo>
                    <a:pt x="573" y="14"/>
                  </a:lnTo>
                  <a:cubicBezTo>
                    <a:pt x="535" y="4"/>
                    <a:pt x="496" y="0"/>
                    <a:pt x="457" y="0"/>
                  </a:cubicBezTo>
                  <a:lnTo>
                    <a:pt x="457" y="0"/>
                  </a:lnTo>
                  <a:cubicBezTo>
                    <a:pt x="240" y="0"/>
                    <a:pt x="49" y="154"/>
                    <a:pt x="4" y="366"/>
                  </a:cubicBezTo>
                </a:path>
              </a:pathLst>
            </a:custGeom>
            <a:gradFill>
              <a:gsLst>
                <a:gs pos="0">
                  <a:schemeClr val="accent3">
                    <a:lumMod val="20000"/>
                    <a:lumOff val="80000"/>
                  </a:schemeClr>
                </a:gs>
                <a:gs pos="45000">
                  <a:schemeClr val="accent3">
                    <a:lumMod val="100000"/>
                  </a:scheme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29">
              <a:extLst>
                <a:ext uri="{FF2B5EF4-FFF2-40B4-BE49-F238E27FC236}">
                  <a16:creationId xmlns:a16="http://schemas.microsoft.com/office/drawing/2014/main" id="{5D8C302D-521E-4E3A-9E80-8730EF8446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57347" y="3525432"/>
              <a:ext cx="127167" cy="135333"/>
            </a:xfrm>
            <a:custGeom>
              <a:avLst/>
              <a:gdLst>
                <a:gd name="T0" fmla="*/ 88 w 175"/>
                <a:gd name="T1" fmla="*/ 164 h 186"/>
                <a:gd name="T2" fmla="*/ 114 w 175"/>
                <a:gd name="T3" fmla="*/ 158 h 186"/>
                <a:gd name="T4" fmla="*/ 134 w 175"/>
                <a:gd name="T5" fmla="*/ 143 h 186"/>
                <a:gd name="T6" fmla="*/ 146 w 175"/>
                <a:gd name="T7" fmla="*/ 120 h 186"/>
                <a:gd name="T8" fmla="*/ 151 w 175"/>
                <a:gd name="T9" fmla="*/ 93 h 186"/>
                <a:gd name="T10" fmla="*/ 146 w 175"/>
                <a:gd name="T11" fmla="*/ 66 h 186"/>
                <a:gd name="T12" fmla="*/ 134 w 175"/>
                <a:gd name="T13" fmla="*/ 43 h 186"/>
                <a:gd name="T14" fmla="*/ 114 w 175"/>
                <a:gd name="T15" fmla="*/ 28 h 186"/>
                <a:gd name="T16" fmla="*/ 88 w 175"/>
                <a:gd name="T17" fmla="*/ 23 h 186"/>
                <a:gd name="T18" fmla="*/ 61 w 175"/>
                <a:gd name="T19" fmla="*/ 28 h 186"/>
                <a:gd name="T20" fmla="*/ 41 w 175"/>
                <a:gd name="T21" fmla="*/ 43 h 186"/>
                <a:gd name="T22" fmla="*/ 29 w 175"/>
                <a:gd name="T23" fmla="*/ 66 h 186"/>
                <a:gd name="T24" fmla="*/ 24 w 175"/>
                <a:gd name="T25" fmla="*/ 93 h 186"/>
                <a:gd name="T26" fmla="*/ 29 w 175"/>
                <a:gd name="T27" fmla="*/ 120 h 186"/>
                <a:gd name="T28" fmla="*/ 41 w 175"/>
                <a:gd name="T29" fmla="*/ 143 h 186"/>
                <a:gd name="T30" fmla="*/ 61 w 175"/>
                <a:gd name="T31" fmla="*/ 158 h 186"/>
                <a:gd name="T32" fmla="*/ 88 w 175"/>
                <a:gd name="T33" fmla="*/ 164 h 186"/>
                <a:gd name="T34" fmla="*/ 88 w 175"/>
                <a:gd name="T35" fmla="*/ 186 h 186"/>
                <a:gd name="T36" fmla="*/ 52 w 175"/>
                <a:gd name="T37" fmla="*/ 179 h 186"/>
                <a:gd name="T38" fmla="*/ 25 w 175"/>
                <a:gd name="T39" fmla="*/ 159 h 186"/>
                <a:gd name="T40" fmla="*/ 6 w 175"/>
                <a:gd name="T41" fmla="*/ 130 h 186"/>
                <a:gd name="T42" fmla="*/ 0 w 175"/>
                <a:gd name="T43" fmla="*/ 93 h 186"/>
                <a:gd name="T44" fmla="*/ 6 w 175"/>
                <a:gd name="T45" fmla="*/ 56 h 186"/>
                <a:gd name="T46" fmla="*/ 25 w 175"/>
                <a:gd name="T47" fmla="*/ 27 h 186"/>
                <a:gd name="T48" fmla="*/ 52 w 175"/>
                <a:gd name="T49" fmla="*/ 7 h 186"/>
                <a:gd name="T50" fmla="*/ 88 w 175"/>
                <a:gd name="T51" fmla="*/ 0 h 186"/>
                <a:gd name="T52" fmla="*/ 123 w 175"/>
                <a:gd name="T53" fmla="*/ 7 h 186"/>
                <a:gd name="T54" fmla="*/ 151 w 175"/>
                <a:gd name="T55" fmla="*/ 27 h 186"/>
                <a:gd name="T56" fmla="*/ 169 w 175"/>
                <a:gd name="T57" fmla="*/ 56 h 186"/>
                <a:gd name="T58" fmla="*/ 175 w 175"/>
                <a:gd name="T59" fmla="*/ 93 h 186"/>
                <a:gd name="T60" fmla="*/ 169 w 175"/>
                <a:gd name="T61" fmla="*/ 130 h 186"/>
                <a:gd name="T62" fmla="*/ 151 w 175"/>
                <a:gd name="T63" fmla="*/ 159 h 186"/>
                <a:gd name="T64" fmla="*/ 123 w 175"/>
                <a:gd name="T65" fmla="*/ 179 h 186"/>
                <a:gd name="T66" fmla="*/ 88 w 175"/>
                <a:gd name="T6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5" h="186">
                  <a:moveTo>
                    <a:pt x="88" y="164"/>
                  </a:moveTo>
                  <a:cubicBezTo>
                    <a:pt x="97" y="164"/>
                    <a:pt x="106" y="162"/>
                    <a:pt x="114" y="158"/>
                  </a:cubicBezTo>
                  <a:cubicBezTo>
                    <a:pt x="121" y="154"/>
                    <a:pt x="128" y="149"/>
                    <a:pt x="134" y="143"/>
                  </a:cubicBezTo>
                  <a:cubicBezTo>
                    <a:pt x="139" y="137"/>
                    <a:pt x="143" y="129"/>
                    <a:pt x="146" y="120"/>
                  </a:cubicBezTo>
                  <a:cubicBezTo>
                    <a:pt x="149" y="112"/>
                    <a:pt x="151" y="103"/>
                    <a:pt x="151" y="93"/>
                  </a:cubicBezTo>
                  <a:cubicBezTo>
                    <a:pt x="151" y="83"/>
                    <a:pt x="149" y="74"/>
                    <a:pt x="146" y="66"/>
                  </a:cubicBezTo>
                  <a:cubicBezTo>
                    <a:pt x="143" y="57"/>
                    <a:pt x="139" y="50"/>
                    <a:pt x="134" y="43"/>
                  </a:cubicBezTo>
                  <a:cubicBezTo>
                    <a:pt x="128" y="37"/>
                    <a:pt x="121" y="32"/>
                    <a:pt x="114" y="28"/>
                  </a:cubicBezTo>
                  <a:cubicBezTo>
                    <a:pt x="106" y="24"/>
                    <a:pt x="97" y="23"/>
                    <a:pt x="88" y="23"/>
                  </a:cubicBezTo>
                  <a:cubicBezTo>
                    <a:pt x="78" y="23"/>
                    <a:pt x="69" y="24"/>
                    <a:pt x="61" y="28"/>
                  </a:cubicBezTo>
                  <a:cubicBezTo>
                    <a:pt x="54" y="32"/>
                    <a:pt x="47" y="37"/>
                    <a:pt x="41" y="43"/>
                  </a:cubicBezTo>
                  <a:cubicBezTo>
                    <a:pt x="36" y="50"/>
                    <a:pt x="32" y="57"/>
                    <a:pt x="29" y="66"/>
                  </a:cubicBezTo>
                  <a:cubicBezTo>
                    <a:pt x="26" y="74"/>
                    <a:pt x="24" y="83"/>
                    <a:pt x="24" y="93"/>
                  </a:cubicBezTo>
                  <a:cubicBezTo>
                    <a:pt x="24" y="103"/>
                    <a:pt x="26" y="112"/>
                    <a:pt x="29" y="120"/>
                  </a:cubicBezTo>
                  <a:cubicBezTo>
                    <a:pt x="32" y="129"/>
                    <a:pt x="36" y="137"/>
                    <a:pt x="41" y="143"/>
                  </a:cubicBezTo>
                  <a:cubicBezTo>
                    <a:pt x="47" y="149"/>
                    <a:pt x="54" y="154"/>
                    <a:pt x="61" y="158"/>
                  </a:cubicBezTo>
                  <a:cubicBezTo>
                    <a:pt x="69" y="162"/>
                    <a:pt x="78" y="164"/>
                    <a:pt x="88" y="164"/>
                  </a:cubicBezTo>
                  <a:close/>
                  <a:moveTo>
                    <a:pt x="88" y="186"/>
                  </a:moveTo>
                  <a:cubicBezTo>
                    <a:pt x="75" y="186"/>
                    <a:pt x="63" y="184"/>
                    <a:pt x="52" y="179"/>
                  </a:cubicBezTo>
                  <a:cubicBezTo>
                    <a:pt x="41" y="174"/>
                    <a:pt x="32" y="168"/>
                    <a:pt x="25" y="159"/>
                  </a:cubicBezTo>
                  <a:cubicBezTo>
                    <a:pt x="17" y="151"/>
                    <a:pt x="11" y="141"/>
                    <a:pt x="6" y="130"/>
                  </a:cubicBezTo>
                  <a:cubicBezTo>
                    <a:pt x="2" y="119"/>
                    <a:pt x="0" y="106"/>
                    <a:pt x="0" y="93"/>
                  </a:cubicBezTo>
                  <a:cubicBezTo>
                    <a:pt x="0" y="80"/>
                    <a:pt x="2" y="68"/>
                    <a:pt x="6" y="56"/>
                  </a:cubicBezTo>
                  <a:cubicBezTo>
                    <a:pt x="11" y="45"/>
                    <a:pt x="17" y="35"/>
                    <a:pt x="25" y="27"/>
                  </a:cubicBezTo>
                  <a:cubicBezTo>
                    <a:pt x="32" y="19"/>
                    <a:pt x="41" y="12"/>
                    <a:pt x="52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100" y="0"/>
                    <a:pt x="112" y="2"/>
                    <a:pt x="123" y="7"/>
                  </a:cubicBezTo>
                  <a:cubicBezTo>
                    <a:pt x="134" y="12"/>
                    <a:pt x="143" y="19"/>
                    <a:pt x="151" y="27"/>
                  </a:cubicBezTo>
                  <a:cubicBezTo>
                    <a:pt x="158" y="35"/>
                    <a:pt x="164" y="45"/>
                    <a:pt x="169" y="56"/>
                  </a:cubicBezTo>
                  <a:cubicBezTo>
                    <a:pt x="173" y="68"/>
                    <a:pt x="175" y="80"/>
                    <a:pt x="175" y="93"/>
                  </a:cubicBezTo>
                  <a:cubicBezTo>
                    <a:pt x="175" y="106"/>
                    <a:pt x="173" y="119"/>
                    <a:pt x="169" y="130"/>
                  </a:cubicBezTo>
                  <a:cubicBezTo>
                    <a:pt x="164" y="141"/>
                    <a:pt x="158" y="151"/>
                    <a:pt x="151" y="159"/>
                  </a:cubicBezTo>
                  <a:cubicBezTo>
                    <a:pt x="143" y="168"/>
                    <a:pt x="134" y="174"/>
                    <a:pt x="123" y="179"/>
                  </a:cubicBezTo>
                  <a:cubicBezTo>
                    <a:pt x="112" y="184"/>
                    <a:pt x="100" y="186"/>
                    <a:pt x="88" y="1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30">
              <a:extLst>
                <a:ext uri="{FF2B5EF4-FFF2-40B4-BE49-F238E27FC236}">
                  <a16:creationId xmlns:a16="http://schemas.microsoft.com/office/drawing/2014/main" id="{5113A9B1-BDF1-4AA9-9EBA-32FD2C40D8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26513" y="3528933"/>
              <a:ext cx="85167" cy="129500"/>
            </a:xfrm>
            <a:custGeom>
              <a:avLst/>
              <a:gdLst>
                <a:gd name="T0" fmla="*/ 23 w 117"/>
                <a:gd name="T1" fmla="*/ 156 h 177"/>
                <a:gd name="T2" fmla="*/ 56 w 117"/>
                <a:gd name="T3" fmla="*/ 156 h 177"/>
                <a:gd name="T4" fmla="*/ 68 w 117"/>
                <a:gd name="T5" fmla="*/ 154 h 177"/>
                <a:gd name="T6" fmla="*/ 79 w 117"/>
                <a:gd name="T7" fmla="*/ 150 h 177"/>
                <a:gd name="T8" fmla="*/ 89 w 117"/>
                <a:gd name="T9" fmla="*/ 141 h 177"/>
                <a:gd name="T10" fmla="*/ 92 w 117"/>
                <a:gd name="T11" fmla="*/ 126 h 177"/>
                <a:gd name="T12" fmla="*/ 83 w 117"/>
                <a:gd name="T13" fmla="*/ 102 h 177"/>
                <a:gd name="T14" fmla="*/ 56 w 117"/>
                <a:gd name="T15" fmla="*/ 94 h 177"/>
                <a:gd name="T16" fmla="*/ 23 w 117"/>
                <a:gd name="T17" fmla="*/ 94 h 177"/>
                <a:gd name="T18" fmla="*/ 23 w 117"/>
                <a:gd name="T19" fmla="*/ 156 h 177"/>
                <a:gd name="T20" fmla="*/ 23 w 117"/>
                <a:gd name="T21" fmla="*/ 73 h 177"/>
                <a:gd name="T22" fmla="*/ 54 w 117"/>
                <a:gd name="T23" fmla="*/ 73 h 177"/>
                <a:gd name="T24" fmla="*/ 66 w 117"/>
                <a:gd name="T25" fmla="*/ 72 h 177"/>
                <a:gd name="T26" fmla="*/ 76 w 117"/>
                <a:gd name="T27" fmla="*/ 67 h 177"/>
                <a:gd name="T28" fmla="*/ 83 w 117"/>
                <a:gd name="T29" fmla="*/ 59 h 177"/>
                <a:gd name="T30" fmla="*/ 85 w 117"/>
                <a:gd name="T31" fmla="*/ 47 h 177"/>
                <a:gd name="T32" fmla="*/ 79 w 117"/>
                <a:gd name="T33" fmla="*/ 28 h 177"/>
                <a:gd name="T34" fmla="*/ 58 w 117"/>
                <a:gd name="T35" fmla="*/ 21 h 177"/>
                <a:gd name="T36" fmla="*/ 23 w 117"/>
                <a:gd name="T37" fmla="*/ 21 h 177"/>
                <a:gd name="T38" fmla="*/ 23 w 117"/>
                <a:gd name="T39" fmla="*/ 73 h 177"/>
                <a:gd name="T40" fmla="*/ 0 w 117"/>
                <a:gd name="T41" fmla="*/ 0 h 177"/>
                <a:gd name="T42" fmla="*/ 58 w 117"/>
                <a:gd name="T43" fmla="*/ 0 h 177"/>
                <a:gd name="T44" fmla="*/ 78 w 117"/>
                <a:gd name="T45" fmla="*/ 2 h 177"/>
                <a:gd name="T46" fmla="*/ 95 w 117"/>
                <a:gd name="T47" fmla="*/ 10 h 177"/>
                <a:gd name="T48" fmla="*/ 105 w 117"/>
                <a:gd name="T49" fmla="*/ 24 h 177"/>
                <a:gd name="T50" fmla="*/ 109 w 117"/>
                <a:gd name="T51" fmla="*/ 44 h 177"/>
                <a:gd name="T52" fmla="*/ 101 w 117"/>
                <a:gd name="T53" fmla="*/ 69 h 177"/>
                <a:gd name="T54" fmla="*/ 80 w 117"/>
                <a:gd name="T55" fmla="*/ 83 h 177"/>
                <a:gd name="T56" fmla="*/ 80 w 117"/>
                <a:gd name="T57" fmla="*/ 83 h 177"/>
                <a:gd name="T58" fmla="*/ 94 w 117"/>
                <a:gd name="T59" fmla="*/ 87 h 177"/>
                <a:gd name="T60" fmla="*/ 106 w 117"/>
                <a:gd name="T61" fmla="*/ 97 h 177"/>
                <a:gd name="T62" fmla="*/ 114 w 117"/>
                <a:gd name="T63" fmla="*/ 111 h 177"/>
                <a:gd name="T64" fmla="*/ 117 w 117"/>
                <a:gd name="T65" fmla="*/ 127 h 177"/>
                <a:gd name="T66" fmla="*/ 112 w 117"/>
                <a:gd name="T67" fmla="*/ 148 h 177"/>
                <a:gd name="T68" fmla="*/ 99 w 117"/>
                <a:gd name="T69" fmla="*/ 164 h 177"/>
                <a:gd name="T70" fmla="*/ 80 w 117"/>
                <a:gd name="T71" fmla="*/ 173 h 177"/>
                <a:gd name="T72" fmla="*/ 57 w 117"/>
                <a:gd name="T73" fmla="*/ 177 h 177"/>
                <a:gd name="T74" fmla="*/ 0 w 117"/>
                <a:gd name="T75" fmla="*/ 177 h 177"/>
                <a:gd name="T76" fmla="*/ 0 w 117"/>
                <a:gd name="T7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7" h="177">
                  <a:moveTo>
                    <a:pt x="23" y="156"/>
                  </a:moveTo>
                  <a:lnTo>
                    <a:pt x="56" y="156"/>
                  </a:lnTo>
                  <a:cubicBezTo>
                    <a:pt x="60" y="156"/>
                    <a:pt x="63" y="155"/>
                    <a:pt x="68" y="154"/>
                  </a:cubicBezTo>
                  <a:cubicBezTo>
                    <a:pt x="72" y="154"/>
                    <a:pt x="76" y="152"/>
                    <a:pt x="79" y="150"/>
                  </a:cubicBezTo>
                  <a:cubicBezTo>
                    <a:pt x="83" y="148"/>
                    <a:pt x="86" y="145"/>
                    <a:pt x="89" y="141"/>
                  </a:cubicBezTo>
                  <a:cubicBezTo>
                    <a:pt x="91" y="137"/>
                    <a:pt x="92" y="132"/>
                    <a:pt x="92" y="126"/>
                  </a:cubicBezTo>
                  <a:cubicBezTo>
                    <a:pt x="92" y="115"/>
                    <a:pt x="89" y="107"/>
                    <a:pt x="83" y="102"/>
                  </a:cubicBezTo>
                  <a:cubicBezTo>
                    <a:pt x="76" y="97"/>
                    <a:pt x="67" y="94"/>
                    <a:pt x="56" y="94"/>
                  </a:cubicBezTo>
                  <a:lnTo>
                    <a:pt x="23" y="94"/>
                  </a:lnTo>
                  <a:lnTo>
                    <a:pt x="23" y="156"/>
                  </a:lnTo>
                  <a:close/>
                  <a:moveTo>
                    <a:pt x="23" y="73"/>
                  </a:moveTo>
                  <a:lnTo>
                    <a:pt x="54" y="73"/>
                  </a:lnTo>
                  <a:cubicBezTo>
                    <a:pt x="58" y="73"/>
                    <a:pt x="62" y="73"/>
                    <a:pt x="66" y="72"/>
                  </a:cubicBezTo>
                  <a:cubicBezTo>
                    <a:pt x="70" y="71"/>
                    <a:pt x="73" y="69"/>
                    <a:pt x="76" y="67"/>
                  </a:cubicBezTo>
                  <a:cubicBezTo>
                    <a:pt x="79" y="65"/>
                    <a:pt x="81" y="62"/>
                    <a:pt x="83" y="59"/>
                  </a:cubicBezTo>
                  <a:cubicBezTo>
                    <a:pt x="84" y="56"/>
                    <a:pt x="85" y="51"/>
                    <a:pt x="85" y="47"/>
                  </a:cubicBezTo>
                  <a:cubicBezTo>
                    <a:pt x="85" y="40"/>
                    <a:pt x="83" y="34"/>
                    <a:pt x="79" y="28"/>
                  </a:cubicBezTo>
                  <a:cubicBezTo>
                    <a:pt x="74" y="23"/>
                    <a:pt x="68" y="21"/>
                    <a:pt x="58" y="21"/>
                  </a:cubicBezTo>
                  <a:lnTo>
                    <a:pt x="23" y="21"/>
                  </a:lnTo>
                  <a:lnTo>
                    <a:pt x="23" y="73"/>
                  </a:lnTo>
                  <a:close/>
                  <a:moveTo>
                    <a:pt x="0" y="0"/>
                  </a:moveTo>
                  <a:lnTo>
                    <a:pt x="58" y="0"/>
                  </a:lnTo>
                  <a:cubicBezTo>
                    <a:pt x="65" y="0"/>
                    <a:pt x="72" y="1"/>
                    <a:pt x="78" y="2"/>
                  </a:cubicBezTo>
                  <a:cubicBezTo>
                    <a:pt x="85" y="4"/>
                    <a:pt x="90" y="7"/>
                    <a:pt x="95" y="10"/>
                  </a:cubicBezTo>
                  <a:cubicBezTo>
                    <a:pt x="99" y="14"/>
                    <a:pt x="103" y="19"/>
                    <a:pt x="105" y="24"/>
                  </a:cubicBezTo>
                  <a:cubicBezTo>
                    <a:pt x="108" y="30"/>
                    <a:pt x="109" y="36"/>
                    <a:pt x="109" y="44"/>
                  </a:cubicBezTo>
                  <a:cubicBezTo>
                    <a:pt x="109" y="54"/>
                    <a:pt x="107" y="62"/>
                    <a:pt x="101" y="69"/>
                  </a:cubicBezTo>
                  <a:cubicBezTo>
                    <a:pt x="96" y="75"/>
                    <a:pt x="89" y="80"/>
                    <a:pt x="80" y="83"/>
                  </a:cubicBezTo>
                  <a:lnTo>
                    <a:pt x="80" y="83"/>
                  </a:lnTo>
                  <a:cubicBezTo>
                    <a:pt x="85" y="84"/>
                    <a:pt x="90" y="85"/>
                    <a:pt x="94" y="87"/>
                  </a:cubicBezTo>
                  <a:cubicBezTo>
                    <a:pt x="99" y="90"/>
                    <a:pt x="103" y="93"/>
                    <a:pt x="106" y="97"/>
                  </a:cubicBezTo>
                  <a:cubicBezTo>
                    <a:pt x="109" y="101"/>
                    <a:pt x="112" y="105"/>
                    <a:pt x="114" y="111"/>
                  </a:cubicBezTo>
                  <a:cubicBezTo>
                    <a:pt x="116" y="116"/>
                    <a:pt x="117" y="121"/>
                    <a:pt x="117" y="127"/>
                  </a:cubicBezTo>
                  <a:cubicBezTo>
                    <a:pt x="117" y="135"/>
                    <a:pt x="115" y="142"/>
                    <a:pt x="112" y="148"/>
                  </a:cubicBezTo>
                  <a:cubicBezTo>
                    <a:pt x="109" y="155"/>
                    <a:pt x="105" y="160"/>
                    <a:pt x="99" y="164"/>
                  </a:cubicBezTo>
                  <a:cubicBezTo>
                    <a:pt x="94" y="168"/>
                    <a:pt x="88" y="171"/>
                    <a:pt x="80" y="173"/>
                  </a:cubicBezTo>
                  <a:cubicBezTo>
                    <a:pt x="73" y="176"/>
                    <a:pt x="66" y="177"/>
                    <a:pt x="57" y="177"/>
                  </a:cubicBez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31">
              <a:extLst>
                <a:ext uri="{FF2B5EF4-FFF2-40B4-BE49-F238E27FC236}">
                  <a16:creationId xmlns:a16="http://schemas.microsoft.com/office/drawing/2014/main" id="{BA1C9910-DE8E-40DA-BAD0-E264358FF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2012" y="3525432"/>
              <a:ext cx="81667" cy="135333"/>
            </a:xfrm>
            <a:custGeom>
              <a:avLst/>
              <a:gdLst>
                <a:gd name="T0" fmla="*/ 19 w 112"/>
                <a:gd name="T1" fmla="*/ 145 h 186"/>
                <a:gd name="T2" fmla="*/ 35 w 112"/>
                <a:gd name="T3" fmla="*/ 159 h 186"/>
                <a:gd name="T4" fmla="*/ 55 w 112"/>
                <a:gd name="T5" fmla="*/ 164 h 186"/>
                <a:gd name="T6" fmla="*/ 66 w 112"/>
                <a:gd name="T7" fmla="*/ 162 h 186"/>
                <a:gd name="T8" fmla="*/ 77 w 112"/>
                <a:gd name="T9" fmla="*/ 156 h 186"/>
                <a:gd name="T10" fmla="*/ 85 w 112"/>
                <a:gd name="T11" fmla="*/ 147 h 186"/>
                <a:gd name="T12" fmla="*/ 88 w 112"/>
                <a:gd name="T13" fmla="*/ 134 h 186"/>
                <a:gd name="T14" fmla="*/ 82 w 112"/>
                <a:gd name="T15" fmla="*/ 118 h 186"/>
                <a:gd name="T16" fmla="*/ 67 w 112"/>
                <a:gd name="T17" fmla="*/ 109 h 186"/>
                <a:gd name="T18" fmla="*/ 47 w 112"/>
                <a:gd name="T19" fmla="*/ 102 h 186"/>
                <a:gd name="T20" fmla="*/ 27 w 112"/>
                <a:gd name="T21" fmla="*/ 93 h 186"/>
                <a:gd name="T22" fmla="*/ 11 w 112"/>
                <a:gd name="T23" fmla="*/ 77 h 186"/>
                <a:gd name="T24" fmla="*/ 5 w 112"/>
                <a:gd name="T25" fmla="*/ 50 h 186"/>
                <a:gd name="T26" fmla="*/ 9 w 112"/>
                <a:gd name="T27" fmla="*/ 33 h 186"/>
                <a:gd name="T28" fmla="*/ 19 w 112"/>
                <a:gd name="T29" fmla="*/ 17 h 186"/>
                <a:gd name="T30" fmla="*/ 36 w 112"/>
                <a:gd name="T31" fmla="*/ 5 h 186"/>
                <a:gd name="T32" fmla="*/ 62 w 112"/>
                <a:gd name="T33" fmla="*/ 0 h 186"/>
                <a:gd name="T34" fmla="*/ 89 w 112"/>
                <a:gd name="T35" fmla="*/ 4 h 186"/>
                <a:gd name="T36" fmla="*/ 111 w 112"/>
                <a:gd name="T37" fmla="*/ 20 h 186"/>
                <a:gd name="T38" fmla="*/ 92 w 112"/>
                <a:gd name="T39" fmla="*/ 38 h 186"/>
                <a:gd name="T40" fmla="*/ 80 w 112"/>
                <a:gd name="T41" fmla="*/ 27 h 186"/>
                <a:gd name="T42" fmla="*/ 62 w 112"/>
                <a:gd name="T43" fmla="*/ 23 h 186"/>
                <a:gd name="T44" fmla="*/ 47 w 112"/>
                <a:gd name="T45" fmla="*/ 25 h 186"/>
                <a:gd name="T46" fmla="*/ 36 w 112"/>
                <a:gd name="T47" fmla="*/ 32 h 186"/>
                <a:gd name="T48" fmla="*/ 31 w 112"/>
                <a:gd name="T49" fmla="*/ 41 h 186"/>
                <a:gd name="T50" fmla="*/ 30 w 112"/>
                <a:gd name="T51" fmla="*/ 50 h 186"/>
                <a:gd name="T52" fmla="*/ 36 w 112"/>
                <a:gd name="T53" fmla="*/ 67 h 186"/>
                <a:gd name="T54" fmla="*/ 51 w 112"/>
                <a:gd name="T55" fmla="*/ 77 h 186"/>
                <a:gd name="T56" fmla="*/ 71 w 112"/>
                <a:gd name="T57" fmla="*/ 83 h 186"/>
                <a:gd name="T58" fmla="*/ 91 w 112"/>
                <a:gd name="T59" fmla="*/ 92 h 186"/>
                <a:gd name="T60" fmla="*/ 106 w 112"/>
                <a:gd name="T61" fmla="*/ 106 h 186"/>
                <a:gd name="T62" fmla="*/ 112 w 112"/>
                <a:gd name="T63" fmla="*/ 131 h 186"/>
                <a:gd name="T64" fmla="*/ 108 w 112"/>
                <a:gd name="T65" fmla="*/ 154 h 186"/>
                <a:gd name="T66" fmla="*/ 95 w 112"/>
                <a:gd name="T67" fmla="*/ 172 h 186"/>
                <a:gd name="T68" fmla="*/ 77 w 112"/>
                <a:gd name="T69" fmla="*/ 182 h 186"/>
                <a:gd name="T70" fmla="*/ 54 w 112"/>
                <a:gd name="T71" fmla="*/ 186 h 186"/>
                <a:gd name="T72" fmla="*/ 23 w 112"/>
                <a:gd name="T73" fmla="*/ 180 h 186"/>
                <a:gd name="T74" fmla="*/ 0 w 112"/>
                <a:gd name="T75" fmla="*/ 162 h 186"/>
                <a:gd name="T76" fmla="*/ 19 w 112"/>
                <a:gd name="T77" fmla="*/ 14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2" h="186">
                  <a:moveTo>
                    <a:pt x="19" y="145"/>
                  </a:moveTo>
                  <a:cubicBezTo>
                    <a:pt x="23" y="151"/>
                    <a:pt x="28" y="156"/>
                    <a:pt x="35" y="159"/>
                  </a:cubicBezTo>
                  <a:cubicBezTo>
                    <a:pt x="41" y="162"/>
                    <a:pt x="48" y="164"/>
                    <a:pt x="55" y="164"/>
                  </a:cubicBezTo>
                  <a:cubicBezTo>
                    <a:pt x="59" y="164"/>
                    <a:pt x="62" y="163"/>
                    <a:pt x="66" y="162"/>
                  </a:cubicBezTo>
                  <a:cubicBezTo>
                    <a:pt x="70" y="160"/>
                    <a:pt x="74" y="159"/>
                    <a:pt x="77" y="156"/>
                  </a:cubicBezTo>
                  <a:cubicBezTo>
                    <a:pt x="80" y="154"/>
                    <a:pt x="83" y="150"/>
                    <a:pt x="85" y="147"/>
                  </a:cubicBezTo>
                  <a:cubicBezTo>
                    <a:pt x="87" y="143"/>
                    <a:pt x="88" y="139"/>
                    <a:pt x="88" y="134"/>
                  </a:cubicBezTo>
                  <a:cubicBezTo>
                    <a:pt x="88" y="127"/>
                    <a:pt x="86" y="122"/>
                    <a:pt x="82" y="118"/>
                  </a:cubicBezTo>
                  <a:cubicBezTo>
                    <a:pt x="78" y="115"/>
                    <a:pt x="73" y="112"/>
                    <a:pt x="67" y="109"/>
                  </a:cubicBezTo>
                  <a:cubicBezTo>
                    <a:pt x="61" y="107"/>
                    <a:pt x="54" y="105"/>
                    <a:pt x="47" y="102"/>
                  </a:cubicBezTo>
                  <a:cubicBezTo>
                    <a:pt x="40" y="100"/>
                    <a:pt x="33" y="97"/>
                    <a:pt x="27" y="93"/>
                  </a:cubicBezTo>
                  <a:cubicBezTo>
                    <a:pt x="21" y="89"/>
                    <a:pt x="16" y="84"/>
                    <a:pt x="11" y="77"/>
                  </a:cubicBezTo>
                  <a:cubicBezTo>
                    <a:pt x="7" y="70"/>
                    <a:pt x="5" y="61"/>
                    <a:pt x="5" y="50"/>
                  </a:cubicBezTo>
                  <a:cubicBezTo>
                    <a:pt x="5" y="44"/>
                    <a:pt x="6" y="39"/>
                    <a:pt x="9" y="33"/>
                  </a:cubicBezTo>
                  <a:cubicBezTo>
                    <a:pt x="11" y="27"/>
                    <a:pt x="14" y="22"/>
                    <a:pt x="19" y="17"/>
                  </a:cubicBezTo>
                  <a:cubicBezTo>
                    <a:pt x="23" y="12"/>
                    <a:pt x="29" y="8"/>
                    <a:pt x="36" y="5"/>
                  </a:cubicBezTo>
                  <a:cubicBezTo>
                    <a:pt x="44" y="2"/>
                    <a:pt x="52" y="0"/>
                    <a:pt x="62" y="0"/>
                  </a:cubicBezTo>
                  <a:cubicBezTo>
                    <a:pt x="72" y="0"/>
                    <a:pt x="80" y="1"/>
                    <a:pt x="89" y="4"/>
                  </a:cubicBezTo>
                  <a:cubicBezTo>
                    <a:pt x="97" y="7"/>
                    <a:pt x="104" y="12"/>
                    <a:pt x="111" y="20"/>
                  </a:cubicBezTo>
                  <a:lnTo>
                    <a:pt x="92" y="38"/>
                  </a:lnTo>
                  <a:cubicBezTo>
                    <a:pt x="89" y="33"/>
                    <a:pt x="85" y="30"/>
                    <a:pt x="80" y="27"/>
                  </a:cubicBezTo>
                  <a:cubicBezTo>
                    <a:pt x="75" y="24"/>
                    <a:pt x="69" y="23"/>
                    <a:pt x="62" y="23"/>
                  </a:cubicBezTo>
                  <a:cubicBezTo>
                    <a:pt x="56" y="23"/>
                    <a:pt x="51" y="23"/>
                    <a:pt x="47" y="25"/>
                  </a:cubicBezTo>
                  <a:cubicBezTo>
                    <a:pt x="42" y="27"/>
                    <a:pt x="39" y="29"/>
                    <a:pt x="36" y="32"/>
                  </a:cubicBezTo>
                  <a:cubicBezTo>
                    <a:pt x="34" y="35"/>
                    <a:pt x="32" y="38"/>
                    <a:pt x="31" y="41"/>
                  </a:cubicBezTo>
                  <a:cubicBezTo>
                    <a:pt x="30" y="44"/>
                    <a:pt x="30" y="47"/>
                    <a:pt x="30" y="50"/>
                  </a:cubicBezTo>
                  <a:cubicBezTo>
                    <a:pt x="30" y="57"/>
                    <a:pt x="32" y="63"/>
                    <a:pt x="36" y="67"/>
                  </a:cubicBezTo>
                  <a:cubicBezTo>
                    <a:pt x="40" y="71"/>
                    <a:pt x="45" y="74"/>
                    <a:pt x="51" y="77"/>
                  </a:cubicBezTo>
                  <a:cubicBezTo>
                    <a:pt x="57" y="79"/>
                    <a:pt x="64" y="81"/>
                    <a:pt x="71" y="83"/>
                  </a:cubicBezTo>
                  <a:cubicBezTo>
                    <a:pt x="78" y="85"/>
                    <a:pt x="85" y="88"/>
                    <a:pt x="91" y="92"/>
                  </a:cubicBezTo>
                  <a:cubicBezTo>
                    <a:pt x="97" y="95"/>
                    <a:pt x="102" y="100"/>
                    <a:pt x="106" y="106"/>
                  </a:cubicBezTo>
                  <a:cubicBezTo>
                    <a:pt x="110" y="112"/>
                    <a:pt x="112" y="121"/>
                    <a:pt x="112" y="131"/>
                  </a:cubicBezTo>
                  <a:cubicBezTo>
                    <a:pt x="112" y="140"/>
                    <a:pt x="111" y="148"/>
                    <a:pt x="108" y="154"/>
                  </a:cubicBezTo>
                  <a:cubicBezTo>
                    <a:pt x="105" y="161"/>
                    <a:pt x="101" y="167"/>
                    <a:pt x="95" y="172"/>
                  </a:cubicBezTo>
                  <a:cubicBezTo>
                    <a:pt x="90" y="176"/>
                    <a:pt x="84" y="180"/>
                    <a:pt x="77" y="182"/>
                  </a:cubicBezTo>
                  <a:cubicBezTo>
                    <a:pt x="70" y="185"/>
                    <a:pt x="62" y="186"/>
                    <a:pt x="54" y="186"/>
                  </a:cubicBezTo>
                  <a:cubicBezTo>
                    <a:pt x="43" y="186"/>
                    <a:pt x="33" y="184"/>
                    <a:pt x="23" y="180"/>
                  </a:cubicBezTo>
                  <a:cubicBezTo>
                    <a:pt x="14" y="176"/>
                    <a:pt x="6" y="170"/>
                    <a:pt x="0" y="162"/>
                  </a:cubicBezTo>
                  <a:lnTo>
                    <a:pt x="19" y="14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32">
              <a:extLst>
                <a:ext uri="{FF2B5EF4-FFF2-40B4-BE49-F238E27FC236}">
                  <a16:creationId xmlns:a16="http://schemas.microsoft.com/office/drawing/2014/main" id="{BB37AFD3-D30A-4E84-95D3-BE394FF17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5679" y="3528933"/>
              <a:ext cx="82834" cy="129500"/>
            </a:xfrm>
            <a:custGeom>
              <a:avLst/>
              <a:gdLst>
                <a:gd name="T0" fmla="*/ 0 w 113"/>
                <a:gd name="T1" fmla="*/ 0 h 177"/>
                <a:gd name="T2" fmla="*/ 108 w 113"/>
                <a:gd name="T3" fmla="*/ 0 h 177"/>
                <a:gd name="T4" fmla="*/ 108 w 113"/>
                <a:gd name="T5" fmla="*/ 22 h 177"/>
                <a:gd name="T6" fmla="*/ 23 w 113"/>
                <a:gd name="T7" fmla="*/ 22 h 177"/>
                <a:gd name="T8" fmla="*/ 23 w 113"/>
                <a:gd name="T9" fmla="*/ 75 h 177"/>
                <a:gd name="T10" fmla="*/ 103 w 113"/>
                <a:gd name="T11" fmla="*/ 75 h 177"/>
                <a:gd name="T12" fmla="*/ 103 w 113"/>
                <a:gd name="T13" fmla="*/ 97 h 177"/>
                <a:gd name="T14" fmla="*/ 23 w 113"/>
                <a:gd name="T15" fmla="*/ 97 h 177"/>
                <a:gd name="T16" fmla="*/ 23 w 113"/>
                <a:gd name="T17" fmla="*/ 154 h 177"/>
                <a:gd name="T18" fmla="*/ 113 w 113"/>
                <a:gd name="T19" fmla="*/ 154 h 177"/>
                <a:gd name="T20" fmla="*/ 113 w 113"/>
                <a:gd name="T21" fmla="*/ 177 h 177"/>
                <a:gd name="T22" fmla="*/ 0 w 113"/>
                <a:gd name="T23" fmla="*/ 177 h 177"/>
                <a:gd name="T24" fmla="*/ 0 w 113"/>
                <a:gd name="T2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177">
                  <a:moveTo>
                    <a:pt x="0" y="0"/>
                  </a:moveTo>
                  <a:lnTo>
                    <a:pt x="108" y="0"/>
                  </a:lnTo>
                  <a:lnTo>
                    <a:pt x="108" y="22"/>
                  </a:lnTo>
                  <a:lnTo>
                    <a:pt x="23" y="22"/>
                  </a:lnTo>
                  <a:lnTo>
                    <a:pt x="23" y="75"/>
                  </a:lnTo>
                  <a:lnTo>
                    <a:pt x="103" y="75"/>
                  </a:lnTo>
                  <a:lnTo>
                    <a:pt x="103" y="97"/>
                  </a:lnTo>
                  <a:lnTo>
                    <a:pt x="23" y="97"/>
                  </a:lnTo>
                  <a:lnTo>
                    <a:pt x="23" y="154"/>
                  </a:lnTo>
                  <a:lnTo>
                    <a:pt x="113" y="154"/>
                  </a:lnTo>
                  <a:lnTo>
                    <a:pt x="11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33">
              <a:extLst>
                <a:ext uri="{FF2B5EF4-FFF2-40B4-BE49-F238E27FC236}">
                  <a16:creationId xmlns:a16="http://schemas.microsoft.com/office/drawing/2014/main" id="{961488D7-7FBB-48D3-908A-F2890E7485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89346" y="3528933"/>
              <a:ext cx="86333" cy="129500"/>
            </a:xfrm>
            <a:custGeom>
              <a:avLst/>
              <a:gdLst>
                <a:gd name="T0" fmla="*/ 23 w 119"/>
                <a:gd name="T1" fmla="*/ 78 h 177"/>
                <a:gd name="T2" fmla="*/ 52 w 119"/>
                <a:gd name="T3" fmla="*/ 78 h 177"/>
                <a:gd name="T4" fmla="*/ 66 w 119"/>
                <a:gd name="T5" fmla="*/ 76 h 177"/>
                <a:gd name="T6" fmla="*/ 77 w 119"/>
                <a:gd name="T7" fmla="*/ 72 h 177"/>
                <a:gd name="T8" fmla="*/ 86 w 119"/>
                <a:gd name="T9" fmla="*/ 64 h 177"/>
                <a:gd name="T10" fmla="*/ 89 w 119"/>
                <a:gd name="T11" fmla="*/ 49 h 177"/>
                <a:gd name="T12" fmla="*/ 86 w 119"/>
                <a:gd name="T13" fmla="*/ 34 h 177"/>
                <a:gd name="T14" fmla="*/ 77 w 119"/>
                <a:gd name="T15" fmla="*/ 26 h 177"/>
                <a:gd name="T16" fmla="*/ 66 w 119"/>
                <a:gd name="T17" fmla="*/ 22 h 177"/>
                <a:gd name="T18" fmla="*/ 52 w 119"/>
                <a:gd name="T19" fmla="*/ 21 h 177"/>
                <a:gd name="T20" fmla="*/ 23 w 119"/>
                <a:gd name="T21" fmla="*/ 21 h 177"/>
                <a:gd name="T22" fmla="*/ 23 w 119"/>
                <a:gd name="T23" fmla="*/ 78 h 177"/>
                <a:gd name="T24" fmla="*/ 0 w 119"/>
                <a:gd name="T25" fmla="*/ 0 h 177"/>
                <a:gd name="T26" fmla="*/ 59 w 119"/>
                <a:gd name="T27" fmla="*/ 0 h 177"/>
                <a:gd name="T28" fmla="*/ 86 w 119"/>
                <a:gd name="T29" fmla="*/ 4 h 177"/>
                <a:gd name="T30" fmla="*/ 102 w 119"/>
                <a:gd name="T31" fmla="*/ 16 h 177"/>
                <a:gd name="T32" fmla="*/ 110 w 119"/>
                <a:gd name="T33" fmla="*/ 32 h 177"/>
                <a:gd name="T34" fmla="*/ 113 w 119"/>
                <a:gd name="T35" fmla="*/ 49 h 177"/>
                <a:gd name="T36" fmla="*/ 110 w 119"/>
                <a:gd name="T37" fmla="*/ 65 h 177"/>
                <a:gd name="T38" fmla="*/ 102 w 119"/>
                <a:gd name="T39" fmla="*/ 80 h 177"/>
                <a:gd name="T40" fmla="*/ 89 w 119"/>
                <a:gd name="T41" fmla="*/ 90 h 177"/>
                <a:gd name="T42" fmla="*/ 72 w 119"/>
                <a:gd name="T43" fmla="*/ 96 h 177"/>
                <a:gd name="T44" fmla="*/ 119 w 119"/>
                <a:gd name="T45" fmla="*/ 177 h 177"/>
                <a:gd name="T46" fmla="*/ 91 w 119"/>
                <a:gd name="T47" fmla="*/ 177 h 177"/>
                <a:gd name="T48" fmla="*/ 48 w 119"/>
                <a:gd name="T49" fmla="*/ 99 h 177"/>
                <a:gd name="T50" fmla="*/ 23 w 119"/>
                <a:gd name="T51" fmla="*/ 99 h 177"/>
                <a:gd name="T52" fmla="*/ 23 w 119"/>
                <a:gd name="T53" fmla="*/ 177 h 177"/>
                <a:gd name="T54" fmla="*/ 0 w 119"/>
                <a:gd name="T55" fmla="*/ 177 h 177"/>
                <a:gd name="T56" fmla="*/ 0 w 119"/>
                <a:gd name="T5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9" h="177">
                  <a:moveTo>
                    <a:pt x="23" y="78"/>
                  </a:moveTo>
                  <a:lnTo>
                    <a:pt x="52" y="78"/>
                  </a:lnTo>
                  <a:cubicBezTo>
                    <a:pt x="57" y="78"/>
                    <a:pt x="61" y="77"/>
                    <a:pt x="66" y="76"/>
                  </a:cubicBezTo>
                  <a:cubicBezTo>
                    <a:pt x="70" y="76"/>
                    <a:pt x="74" y="74"/>
                    <a:pt x="77" y="72"/>
                  </a:cubicBezTo>
                  <a:cubicBezTo>
                    <a:pt x="81" y="70"/>
                    <a:pt x="83" y="67"/>
                    <a:pt x="86" y="64"/>
                  </a:cubicBezTo>
                  <a:cubicBezTo>
                    <a:pt x="88" y="60"/>
                    <a:pt x="89" y="55"/>
                    <a:pt x="89" y="49"/>
                  </a:cubicBezTo>
                  <a:cubicBezTo>
                    <a:pt x="89" y="43"/>
                    <a:pt x="88" y="38"/>
                    <a:pt x="86" y="34"/>
                  </a:cubicBezTo>
                  <a:cubicBezTo>
                    <a:pt x="83" y="31"/>
                    <a:pt x="81" y="28"/>
                    <a:pt x="77" y="26"/>
                  </a:cubicBezTo>
                  <a:cubicBezTo>
                    <a:pt x="74" y="24"/>
                    <a:pt x="70" y="22"/>
                    <a:pt x="66" y="22"/>
                  </a:cubicBezTo>
                  <a:cubicBezTo>
                    <a:pt x="61" y="21"/>
                    <a:pt x="57" y="21"/>
                    <a:pt x="52" y="21"/>
                  </a:cubicBezTo>
                  <a:lnTo>
                    <a:pt x="23" y="21"/>
                  </a:lnTo>
                  <a:lnTo>
                    <a:pt x="23" y="78"/>
                  </a:lnTo>
                  <a:close/>
                  <a:moveTo>
                    <a:pt x="0" y="0"/>
                  </a:moveTo>
                  <a:lnTo>
                    <a:pt x="59" y="0"/>
                  </a:lnTo>
                  <a:cubicBezTo>
                    <a:pt x="70" y="0"/>
                    <a:pt x="79" y="1"/>
                    <a:pt x="86" y="4"/>
                  </a:cubicBezTo>
                  <a:cubicBezTo>
                    <a:pt x="92" y="7"/>
                    <a:pt x="98" y="11"/>
                    <a:pt x="102" y="16"/>
                  </a:cubicBezTo>
                  <a:cubicBezTo>
                    <a:pt x="106" y="21"/>
                    <a:pt x="109" y="26"/>
                    <a:pt x="110" y="32"/>
                  </a:cubicBezTo>
                  <a:cubicBezTo>
                    <a:pt x="112" y="38"/>
                    <a:pt x="113" y="44"/>
                    <a:pt x="113" y="49"/>
                  </a:cubicBezTo>
                  <a:cubicBezTo>
                    <a:pt x="113" y="55"/>
                    <a:pt x="112" y="60"/>
                    <a:pt x="110" y="65"/>
                  </a:cubicBezTo>
                  <a:cubicBezTo>
                    <a:pt x="108" y="71"/>
                    <a:pt x="105" y="75"/>
                    <a:pt x="102" y="80"/>
                  </a:cubicBezTo>
                  <a:cubicBezTo>
                    <a:pt x="98" y="84"/>
                    <a:pt x="94" y="88"/>
                    <a:pt x="89" y="90"/>
                  </a:cubicBezTo>
                  <a:cubicBezTo>
                    <a:pt x="84" y="93"/>
                    <a:pt x="78" y="95"/>
                    <a:pt x="72" y="96"/>
                  </a:cubicBezTo>
                  <a:lnTo>
                    <a:pt x="119" y="177"/>
                  </a:lnTo>
                  <a:lnTo>
                    <a:pt x="91" y="177"/>
                  </a:lnTo>
                  <a:lnTo>
                    <a:pt x="48" y="99"/>
                  </a:lnTo>
                  <a:lnTo>
                    <a:pt x="23" y="99"/>
                  </a:lnTo>
                  <a:lnTo>
                    <a:pt x="2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34">
              <a:extLst>
                <a:ext uri="{FF2B5EF4-FFF2-40B4-BE49-F238E27FC236}">
                  <a16:creationId xmlns:a16="http://schemas.microsoft.com/office/drawing/2014/main" id="{B05A31BF-EA37-4CF1-8F5F-22A5C3969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5513" y="3528933"/>
              <a:ext cx="110834" cy="129500"/>
            </a:xfrm>
            <a:custGeom>
              <a:avLst/>
              <a:gdLst>
                <a:gd name="T0" fmla="*/ 0 w 152"/>
                <a:gd name="T1" fmla="*/ 0 h 177"/>
                <a:gd name="T2" fmla="*/ 26 w 152"/>
                <a:gd name="T3" fmla="*/ 0 h 177"/>
                <a:gd name="T4" fmla="*/ 75 w 152"/>
                <a:gd name="T5" fmla="*/ 144 h 177"/>
                <a:gd name="T6" fmla="*/ 76 w 152"/>
                <a:gd name="T7" fmla="*/ 144 h 177"/>
                <a:gd name="T8" fmla="*/ 127 w 152"/>
                <a:gd name="T9" fmla="*/ 0 h 177"/>
                <a:gd name="T10" fmla="*/ 152 w 152"/>
                <a:gd name="T11" fmla="*/ 0 h 177"/>
                <a:gd name="T12" fmla="*/ 86 w 152"/>
                <a:gd name="T13" fmla="*/ 177 h 177"/>
                <a:gd name="T14" fmla="*/ 64 w 152"/>
                <a:gd name="T15" fmla="*/ 177 h 177"/>
                <a:gd name="T16" fmla="*/ 0 w 152"/>
                <a:gd name="T1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77">
                  <a:moveTo>
                    <a:pt x="0" y="0"/>
                  </a:moveTo>
                  <a:lnTo>
                    <a:pt x="26" y="0"/>
                  </a:lnTo>
                  <a:lnTo>
                    <a:pt x="75" y="144"/>
                  </a:lnTo>
                  <a:lnTo>
                    <a:pt x="76" y="144"/>
                  </a:lnTo>
                  <a:lnTo>
                    <a:pt x="127" y="0"/>
                  </a:lnTo>
                  <a:lnTo>
                    <a:pt x="152" y="0"/>
                  </a:lnTo>
                  <a:lnTo>
                    <a:pt x="86" y="177"/>
                  </a:lnTo>
                  <a:lnTo>
                    <a:pt x="64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35">
              <a:extLst>
                <a:ext uri="{FF2B5EF4-FFF2-40B4-BE49-F238E27FC236}">
                  <a16:creationId xmlns:a16="http://schemas.microsoft.com/office/drawing/2014/main" id="{746960F4-0460-4F0D-A3DA-2AF923C261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14513" y="3528933"/>
              <a:ext cx="121333" cy="129500"/>
            </a:xfrm>
            <a:custGeom>
              <a:avLst/>
              <a:gdLst>
                <a:gd name="T0" fmla="*/ 115 w 166"/>
                <a:gd name="T1" fmla="*/ 112 h 177"/>
                <a:gd name="T2" fmla="*/ 83 w 166"/>
                <a:gd name="T3" fmla="*/ 31 h 177"/>
                <a:gd name="T4" fmla="*/ 83 w 166"/>
                <a:gd name="T5" fmla="*/ 31 h 177"/>
                <a:gd name="T6" fmla="*/ 51 w 166"/>
                <a:gd name="T7" fmla="*/ 112 h 177"/>
                <a:gd name="T8" fmla="*/ 115 w 166"/>
                <a:gd name="T9" fmla="*/ 112 h 177"/>
                <a:gd name="T10" fmla="*/ 74 w 166"/>
                <a:gd name="T11" fmla="*/ 0 h 177"/>
                <a:gd name="T12" fmla="*/ 94 w 166"/>
                <a:gd name="T13" fmla="*/ 0 h 177"/>
                <a:gd name="T14" fmla="*/ 166 w 166"/>
                <a:gd name="T15" fmla="*/ 177 h 177"/>
                <a:gd name="T16" fmla="*/ 140 w 166"/>
                <a:gd name="T17" fmla="*/ 177 h 177"/>
                <a:gd name="T18" fmla="*/ 123 w 166"/>
                <a:gd name="T19" fmla="*/ 133 h 177"/>
                <a:gd name="T20" fmla="*/ 43 w 166"/>
                <a:gd name="T21" fmla="*/ 133 h 177"/>
                <a:gd name="T22" fmla="*/ 26 w 166"/>
                <a:gd name="T23" fmla="*/ 177 h 177"/>
                <a:gd name="T24" fmla="*/ 0 w 166"/>
                <a:gd name="T25" fmla="*/ 177 h 177"/>
                <a:gd name="T26" fmla="*/ 74 w 166"/>
                <a:gd name="T2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77">
                  <a:moveTo>
                    <a:pt x="115" y="112"/>
                  </a:moveTo>
                  <a:lnTo>
                    <a:pt x="83" y="31"/>
                  </a:lnTo>
                  <a:lnTo>
                    <a:pt x="83" y="31"/>
                  </a:lnTo>
                  <a:lnTo>
                    <a:pt x="51" y="112"/>
                  </a:lnTo>
                  <a:lnTo>
                    <a:pt x="115" y="112"/>
                  </a:lnTo>
                  <a:close/>
                  <a:moveTo>
                    <a:pt x="74" y="0"/>
                  </a:moveTo>
                  <a:lnTo>
                    <a:pt x="94" y="0"/>
                  </a:lnTo>
                  <a:lnTo>
                    <a:pt x="166" y="177"/>
                  </a:lnTo>
                  <a:lnTo>
                    <a:pt x="140" y="177"/>
                  </a:lnTo>
                  <a:lnTo>
                    <a:pt x="123" y="133"/>
                  </a:lnTo>
                  <a:lnTo>
                    <a:pt x="43" y="133"/>
                  </a:lnTo>
                  <a:lnTo>
                    <a:pt x="26" y="177"/>
                  </a:lnTo>
                  <a:lnTo>
                    <a:pt x="0" y="17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36">
              <a:extLst>
                <a:ext uri="{FF2B5EF4-FFF2-40B4-BE49-F238E27FC236}">
                  <a16:creationId xmlns:a16="http://schemas.microsoft.com/office/drawing/2014/main" id="{BEC84F9D-ACFD-4D50-A988-BE1F64069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9346" y="3528933"/>
              <a:ext cx="95667" cy="129500"/>
            </a:xfrm>
            <a:custGeom>
              <a:avLst/>
              <a:gdLst>
                <a:gd name="T0" fmla="*/ 54 w 131"/>
                <a:gd name="T1" fmla="*/ 22 h 177"/>
                <a:gd name="T2" fmla="*/ 0 w 131"/>
                <a:gd name="T3" fmla="*/ 22 h 177"/>
                <a:gd name="T4" fmla="*/ 0 w 131"/>
                <a:gd name="T5" fmla="*/ 0 h 177"/>
                <a:gd name="T6" fmla="*/ 131 w 131"/>
                <a:gd name="T7" fmla="*/ 0 h 177"/>
                <a:gd name="T8" fmla="*/ 131 w 131"/>
                <a:gd name="T9" fmla="*/ 22 h 177"/>
                <a:gd name="T10" fmla="*/ 77 w 131"/>
                <a:gd name="T11" fmla="*/ 22 h 177"/>
                <a:gd name="T12" fmla="*/ 77 w 131"/>
                <a:gd name="T13" fmla="*/ 177 h 177"/>
                <a:gd name="T14" fmla="*/ 54 w 131"/>
                <a:gd name="T15" fmla="*/ 177 h 177"/>
                <a:gd name="T16" fmla="*/ 54 w 131"/>
                <a:gd name="T17" fmla="*/ 2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177">
                  <a:moveTo>
                    <a:pt x="54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131" y="22"/>
                  </a:lnTo>
                  <a:lnTo>
                    <a:pt x="77" y="22"/>
                  </a:lnTo>
                  <a:lnTo>
                    <a:pt x="77" y="177"/>
                  </a:lnTo>
                  <a:lnTo>
                    <a:pt x="54" y="177"/>
                  </a:lnTo>
                  <a:lnTo>
                    <a:pt x="54" y="2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37">
              <a:extLst>
                <a:ext uri="{FF2B5EF4-FFF2-40B4-BE49-F238E27FC236}">
                  <a16:creationId xmlns:a16="http://schemas.microsoft.com/office/drawing/2014/main" id="{5900A7A7-0B1E-4923-A1F2-ADA389EFA1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63013" y="3525432"/>
              <a:ext cx="127167" cy="135333"/>
            </a:xfrm>
            <a:custGeom>
              <a:avLst/>
              <a:gdLst>
                <a:gd name="T0" fmla="*/ 87 w 175"/>
                <a:gd name="T1" fmla="*/ 164 h 186"/>
                <a:gd name="T2" fmla="*/ 114 w 175"/>
                <a:gd name="T3" fmla="*/ 158 h 186"/>
                <a:gd name="T4" fmla="*/ 134 w 175"/>
                <a:gd name="T5" fmla="*/ 143 h 186"/>
                <a:gd name="T6" fmla="*/ 146 w 175"/>
                <a:gd name="T7" fmla="*/ 120 h 186"/>
                <a:gd name="T8" fmla="*/ 151 w 175"/>
                <a:gd name="T9" fmla="*/ 93 h 186"/>
                <a:gd name="T10" fmla="*/ 146 w 175"/>
                <a:gd name="T11" fmla="*/ 66 h 186"/>
                <a:gd name="T12" fmla="*/ 134 w 175"/>
                <a:gd name="T13" fmla="*/ 43 h 186"/>
                <a:gd name="T14" fmla="*/ 114 w 175"/>
                <a:gd name="T15" fmla="*/ 28 h 186"/>
                <a:gd name="T16" fmla="*/ 87 w 175"/>
                <a:gd name="T17" fmla="*/ 23 h 186"/>
                <a:gd name="T18" fmla="*/ 61 w 175"/>
                <a:gd name="T19" fmla="*/ 28 h 186"/>
                <a:gd name="T20" fmla="*/ 41 w 175"/>
                <a:gd name="T21" fmla="*/ 43 h 186"/>
                <a:gd name="T22" fmla="*/ 29 w 175"/>
                <a:gd name="T23" fmla="*/ 66 h 186"/>
                <a:gd name="T24" fmla="*/ 24 w 175"/>
                <a:gd name="T25" fmla="*/ 93 h 186"/>
                <a:gd name="T26" fmla="*/ 29 w 175"/>
                <a:gd name="T27" fmla="*/ 120 h 186"/>
                <a:gd name="T28" fmla="*/ 41 w 175"/>
                <a:gd name="T29" fmla="*/ 143 h 186"/>
                <a:gd name="T30" fmla="*/ 61 w 175"/>
                <a:gd name="T31" fmla="*/ 158 h 186"/>
                <a:gd name="T32" fmla="*/ 87 w 175"/>
                <a:gd name="T33" fmla="*/ 164 h 186"/>
                <a:gd name="T34" fmla="*/ 87 w 175"/>
                <a:gd name="T35" fmla="*/ 186 h 186"/>
                <a:gd name="T36" fmla="*/ 52 w 175"/>
                <a:gd name="T37" fmla="*/ 179 h 186"/>
                <a:gd name="T38" fmla="*/ 24 w 175"/>
                <a:gd name="T39" fmla="*/ 159 h 186"/>
                <a:gd name="T40" fmla="*/ 6 w 175"/>
                <a:gd name="T41" fmla="*/ 130 h 186"/>
                <a:gd name="T42" fmla="*/ 0 w 175"/>
                <a:gd name="T43" fmla="*/ 93 h 186"/>
                <a:gd name="T44" fmla="*/ 6 w 175"/>
                <a:gd name="T45" fmla="*/ 56 h 186"/>
                <a:gd name="T46" fmla="*/ 24 w 175"/>
                <a:gd name="T47" fmla="*/ 27 h 186"/>
                <a:gd name="T48" fmla="*/ 52 w 175"/>
                <a:gd name="T49" fmla="*/ 7 h 186"/>
                <a:gd name="T50" fmla="*/ 87 w 175"/>
                <a:gd name="T51" fmla="*/ 0 h 186"/>
                <a:gd name="T52" fmla="*/ 123 w 175"/>
                <a:gd name="T53" fmla="*/ 7 h 186"/>
                <a:gd name="T54" fmla="*/ 151 w 175"/>
                <a:gd name="T55" fmla="*/ 27 h 186"/>
                <a:gd name="T56" fmla="*/ 169 w 175"/>
                <a:gd name="T57" fmla="*/ 56 h 186"/>
                <a:gd name="T58" fmla="*/ 175 w 175"/>
                <a:gd name="T59" fmla="*/ 93 h 186"/>
                <a:gd name="T60" fmla="*/ 169 w 175"/>
                <a:gd name="T61" fmla="*/ 130 h 186"/>
                <a:gd name="T62" fmla="*/ 151 w 175"/>
                <a:gd name="T63" fmla="*/ 159 h 186"/>
                <a:gd name="T64" fmla="*/ 123 w 175"/>
                <a:gd name="T65" fmla="*/ 179 h 186"/>
                <a:gd name="T66" fmla="*/ 87 w 175"/>
                <a:gd name="T6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5" h="186">
                  <a:moveTo>
                    <a:pt x="87" y="164"/>
                  </a:moveTo>
                  <a:cubicBezTo>
                    <a:pt x="97" y="164"/>
                    <a:pt x="106" y="162"/>
                    <a:pt x="114" y="158"/>
                  </a:cubicBezTo>
                  <a:cubicBezTo>
                    <a:pt x="121" y="154"/>
                    <a:pt x="128" y="149"/>
                    <a:pt x="134" y="143"/>
                  </a:cubicBezTo>
                  <a:cubicBezTo>
                    <a:pt x="139" y="137"/>
                    <a:pt x="143" y="129"/>
                    <a:pt x="146" y="120"/>
                  </a:cubicBezTo>
                  <a:cubicBezTo>
                    <a:pt x="149" y="112"/>
                    <a:pt x="151" y="103"/>
                    <a:pt x="151" y="93"/>
                  </a:cubicBezTo>
                  <a:cubicBezTo>
                    <a:pt x="151" y="83"/>
                    <a:pt x="149" y="74"/>
                    <a:pt x="146" y="66"/>
                  </a:cubicBezTo>
                  <a:cubicBezTo>
                    <a:pt x="143" y="57"/>
                    <a:pt x="139" y="50"/>
                    <a:pt x="134" y="43"/>
                  </a:cubicBezTo>
                  <a:cubicBezTo>
                    <a:pt x="128" y="37"/>
                    <a:pt x="121" y="32"/>
                    <a:pt x="114" y="28"/>
                  </a:cubicBezTo>
                  <a:cubicBezTo>
                    <a:pt x="106" y="24"/>
                    <a:pt x="97" y="23"/>
                    <a:pt x="87" y="23"/>
                  </a:cubicBezTo>
                  <a:cubicBezTo>
                    <a:pt x="78" y="23"/>
                    <a:pt x="69" y="24"/>
                    <a:pt x="61" y="28"/>
                  </a:cubicBezTo>
                  <a:cubicBezTo>
                    <a:pt x="54" y="32"/>
                    <a:pt x="47" y="37"/>
                    <a:pt x="41" y="43"/>
                  </a:cubicBezTo>
                  <a:cubicBezTo>
                    <a:pt x="36" y="50"/>
                    <a:pt x="32" y="57"/>
                    <a:pt x="29" y="66"/>
                  </a:cubicBezTo>
                  <a:cubicBezTo>
                    <a:pt x="26" y="74"/>
                    <a:pt x="24" y="83"/>
                    <a:pt x="24" y="93"/>
                  </a:cubicBezTo>
                  <a:cubicBezTo>
                    <a:pt x="24" y="103"/>
                    <a:pt x="26" y="112"/>
                    <a:pt x="29" y="120"/>
                  </a:cubicBezTo>
                  <a:cubicBezTo>
                    <a:pt x="32" y="129"/>
                    <a:pt x="36" y="137"/>
                    <a:pt x="41" y="143"/>
                  </a:cubicBezTo>
                  <a:cubicBezTo>
                    <a:pt x="47" y="149"/>
                    <a:pt x="54" y="154"/>
                    <a:pt x="61" y="158"/>
                  </a:cubicBezTo>
                  <a:cubicBezTo>
                    <a:pt x="69" y="162"/>
                    <a:pt x="78" y="164"/>
                    <a:pt x="87" y="164"/>
                  </a:cubicBezTo>
                  <a:close/>
                  <a:moveTo>
                    <a:pt x="87" y="186"/>
                  </a:moveTo>
                  <a:cubicBezTo>
                    <a:pt x="75" y="186"/>
                    <a:pt x="63" y="184"/>
                    <a:pt x="52" y="179"/>
                  </a:cubicBezTo>
                  <a:cubicBezTo>
                    <a:pt x="41" y="174"/>
                    <a:pt x="32" y="168"/>
                    <a:pt x="24" y="159"/>
                  </a:cubicBezTo>
                  <a:cubicBezTo>
                    <a:pt x="17" y="151"/>
                    <a:pt x="11" y="141"/>
                    <a:pt x="6" y="130"/>
                  </a:cubicBezTo>
                  <a:cubicBezTo>
                    <a:pt x="2" y="119"/>
                    <a:pt x="0" y="106"/>
                    <a:pt x="0" y="93"/>
                  </a:cubicBezTo>
                  <a:cubicBezTo>
                    <a:pt x="0" y="80"/>
                    <a:pt x="2" y="68"/>
                    <a:pt x="6" y="56"/>
                  </a:cubicBezTo>
                  <a:cubicBezTo>
                    <a:pt x="11" y="45"/>
                    <a:pt x="17" y="35"/>
                    <a:pt x="24" y="27"/>
                  </a:cubicBezTo>
                  <a:cubicBezTo>
                    <a:pt x="32" y="19"/>
                    <a:pt x="41" y="12"/>
                    <a:pt x="52" y="7"/>
                  </a:cubicBezTo>
                  <a:cubicBezTo>
                    <a:pt x="63" y="2"/>
                    <a:pt x="75" y="0"/>
                    <a:pt x="87" y="0"/>
                  </a:cubicBezTo>
                  <a:cubicBezTo>
                    <a:pt x="100" y="0"/>
                    <a:pt x="112" y="2"/>
                    <a:pt x="123" y="7"/>
                  </a:cubicBezTo>
                  <a:cubicBezTo>
                    <a:pt x="134" y="12"/>
                    <a:pt x="143" y="19"/>
                    <a:pt x="151" y="27"/>
                  </a:cubicBezTo>
                  <a:cubicBezTo>
                    <a:pt x="158" y="35"/>
                    <a:pt x="164" y="45"/>
                    <a:pt x="169" y="56"/>
                  </a:cubicBezTo>
                  <a:cubicBezTo>
                    <a:pt x="173" y="68"/>
                    <a:pt x="175" y="80"/>
                    <a:pt x="175" y="93"/>
                  </a:cubicBezTo>
                  <a:cubicBezTo>
                    <a:pt x="175" y="106"/>
                    <a:pt x="173" y="119"/>
                    <a:pt x="169" y="130"/>
                  </a:cubicBezTo>
                  <a:cubicBezTo>
                    <a:pt x="164" y="141"/>
                    <a:pt x="158" y="151"/>
                    <a:pt x="151" y="159"/>
                  </a:cubicBezTo>
                  <a:cubicBezTo>
                    <a:pt x="143" y="168"/>
                    <a:pt x="134" y="174"/>
                    <a:pt x="123" y="179"/>
                  </a:cubicBezTo>
                  <a:cubicBezTo>
                    <a:pt x="112" y="184"/>
                    <a:pt x="100" y="186"/>
                    <a:pt x="87" y="1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Rectangle 38">
              <a:extLst>
                <a:ext uri="{FF2B5EF4-FFF2-40B4-BE49-F238E27FC236}">
                  <a16:creationId xmlns:a16="http://schemas.microsoft.com/office/drawing/2014/main" id="{6C236D14-4689-476A-B598-70277AF79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2179" y="3528933"/>
              <a:ext cx="15167" cy="129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39">
              <a:extLst>
                <a:ext uri="{FF2B5EF4-FFF2-40B4-BE49-F238E27FC236}">
                  <a16:creationId xmlns:a16="http://schemas.microsoft.com/office/drawing/2014/main" id="{488B0271-E7EB-4847-876D-BEBDE21BF8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6347" y="3528933"/>
              <a:ext cx="87500" cy="129500"/>
            </a:xfrm>
            <a:custGeom>
              <a:avLst/>
              <a:gdLst>
                <a:gd name="T0" fmla="*/ 23 w 120"/>
                <a:gd name="T1" fmla="*/ 78 h 177"/>
                <a:gd name="T2" fmla="*/ 53 w 120"/>
                <a:gd name="T3" fmla="*/ 78 h 177"/>
                <a:gd name="T4" fmla="*/ 66 w 120"/>
                <a:gd name="T5" fmla="*/ 76 h 177"/>
                <a:gd name="T6" fmla="*/ 78 w 120"/>
                <a:gd name="T7" fmla="*/ 72 h 177"/>
                <a:gd name="T8" fmla="*/ 86 w 120"/>
                <a:gd name="T9" fmla="*/ 64 h 177"/>
                <a:gd name="T10" fmla="*/ 89 w 120"/>
                <a:gd name="T11" fmla="*/ 49 h 177"/>
                <a:gd name="T12" fmla="*/ 86 w 120"/>
                <a:gd name="T13" fmla="*/ 34 h 177"/>
                <a:gd name="T14" fmla="*/ 78 w 120"/>
                <a:gd name="T15" fmla="*/ 26 h 177"/>
                <a:gd name="T16" fmla="*/ 66 w 120"/>
                <a:gd name="T17" fmla="*/ 22 h 177"/>
                <a:gd name="T18" fmla="*/ 53 w 120"/>
                <a:gd name="T19" fmla="*/ 21 h 177"/>
                <a:gd name="T20" fmla="*/ 23 w 120"/>
                <a:gd name="T21" fmla="*/ 21 h 177"/>
                <a:gd name="T22" fmla="*/ 23 w 120"/>
                <a:gd name="T23" fmla="*/ 78 h 177"/>
                <a:gd name="T24" fmla="*/ 0 w 120"/>
                <a:gd name="T25" fmla="*/ 0 h 177"/>
                <a:gd name="T26" fmla="*/ 60 w 120"/>
                <a:gd name="T27" fmla="*/ 0 h 177"/>
                <a:gd name="T28" fmla="*/ 86 w 120"/>
                <a:gd name="T29" fmla="*/ 4 h 177"/>
                <a:gd name="T30" fmla="*/ 103 w 120"/>
                <a:gd name="T31" fmla="*/ 16 h 177"/>
                <a:gd name="T32" fmla="*/ 111 w 120"/>
                <a:gd name="T33" fmla="*/ 32 h 177"/>
                <a:gd name="T34" fmla="*/ 113 w 120"/>
                <a:gd name="T35" fmla="*/ 49 h 177"/>
                <a:gd name="T36" fmla="*/ 111 w 120"/>
                <a:gd name="T37" fmla="*/ 65 h 177"/>
                <a:gd name="T38" fmla="*/ 102 w 120"/>
                <a:gd name="T39" fmla="*/ 80 h 177"/>
                <a:gd name="T40" fmla="*/ 89 w 120"/>
                <a:gd name="T41" fmla="*/ 90 h 177"/>
                <a:gd name="T42" fmla="*/ 72 w 120"/>
                <a:gd name="T43" fmla="*/ 96 h 177"/>
                <a:gd name="T44" fmla="*/ 120 w 120"/>
                <a:gd name="T45" fmla="*/ 177 h 177"/>
                <a:gd name="T46" fmla="*/ 91 w 120"/>
                <a:gd name="T47" fmla="*/ 177 h 177"/>
                <a:gd name="T48" fmla="*/ 49 w 120"/>
                <a:gd name="T49" fmla="*/ 99 h 177"/>
                <a:gd name="T50" fmla="*/ 23 w 120"/>
                <a:gd name="T51" fmla="*/ 99 h 177"/>
                <a:gd name="T52" fmla="*/ 23 w 120"/>
                <a:gd name="T53" fmla="*/ 177 h 177"/>
                <a:gd name="T54" fmla="*/ 0 w 120"/>
                <a:gd name="T55" fmla="*/ 177 h 177"/>
                <a:gd name="T56" fmla="*/ 0 w 120"/>
                <a:gd name="T5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0" h="177">
                  <a:moveTo>
                    <a:pt x="23" y="78"/>
                  </a:moveTo>
                  <a:lnTo>
                    <a:pt x="53" y="78"/>
                  </a:lnTo>
                  <a:cubicBezTo>
                    <a:pt x="58" y="78"/>
                    <a:pt x="62" y="77"/>
                    <a:pt x="66" y="76"/>
                  </a:cubicBezTo>
                  <a:cubicBezTo>
                    <a:pt x="71" y="76"/>
                    <a:pt x="75" y="74"/>
                    <a:pt x="78" y="72"/>
                  </a:cubicBezTo>
                  <a:cubicBezTo>
                    <a:pt x="81" y="70"/>
                    <a:pt x="84" y="67"/>
                    <a:pt x="86" y="64"/>
                  </a:cubicBezTo>
                  <a:cubicBezTo>
                    <a:pt x="88" y="60"/>
                    <a:pt x="89" y="55"/>
                    <a:pt x="89" y="49"/>
                  </a:cubicBezTo>
                  <a:cubicBezTo>
                    <a:pt x="89" y="43"/>
                    <a:pt x="88" y="38"/>
                    <a:pt x="86" y="34"/>
                  </a:cubicBezTo>
                  <a:cubicBezTo>
                    <a:pt x="84" y="31"/>
                    <a:pt x="81" y="28"/>
                    <a:pt x="78" y="26"/>
                  </a:cubicBezTo>
                  <a:cubicBezTo>
                    <a:pt x="75" y="24"/>
                    <a:pt x="71" y="22"/>
                    <a:pt x="66" y="22"/>
                  </a:cubicBezTo>
                  <a:cubicBezTo>
                    <a:pt x="62" y="21"/>
                    <a:pt x="58" y="21"/>
                    <a:pt x="53" y="21"/>
                  </a:cubicBezTo>
                  <a:lnTo>
                    <a:pt x="23" y="21"/>
                  </a:lnTo>
                  <a:lnTo>
                    <a:pt x="23" y="78"/>
                  </a:lnTo>
                  <a:close/>
                  <a:moveTo>
                    <a:pt x="0" y="0"/>
                  </a:moveTo>
                  <a:lnTo>
                    <a:pt x="60" y="0"/>
                  </a:lnTo>
                  <a:cubicBezTo>
                    <a:pt x="70" y="0"/>
                    <a:pt x="79" y="1"/>
                    <a:pt x="86" y="4"/>
                  </a:cubicBezTo>
                  <a:cubicBezTo>
                    <a:pt x="93" y="7"/>
                    <a:pt x="99" y="11"/>
                    <a:pt x="103" y="16"/>
                  </a:cubicBezTo>
                  <a:cubicBezTo>
                    <a:pt x="107" y="21"/>
                    <a:pt x="109" y="26"/>
                    <a:pt x="111" y="32"/>
                  </a:cubicBezTo>
                  <a:cubicBezTo>
                    <a:pt x="113" y="38"/>
                    <a:pt x="113" y="44"/>
                    <a:pt x="113" y="49"/>
                  </a:cubicBezTo>
                  <a:cubicBezTo>
                    <a:pt x="113" y="55"/>
                    <a:pt x="112" y="60"/>
                    <a:pt x="111" y="65"/>
                  </a:cubicBezTo>
                  <a:cubicBezTo>
                    <a:pt x="109" y="71"/>
                    <a:pt x="106" y="75"/>
                    <a:pt x="102" y="80"/>
                  </a:cubicBezTo>
                  <a:cubicBezTo>
                    <a:pt x="99" y="84"/>
                    <a:pt x="94" y="88"/>
                    <a:pt x="89" y="90"/>
                  </a:cubicBezTo>
                  <a:cubicBezTo>
                    <a:pt x="84" y="93"/>
                    <a:pt x="78" y="95"/>
                    <a:pt x="72" y="96"/>
                  </a:cubicBezTo>
                  <a:lnTo>
                    <a:pt x="120" y="177"/>
                  </a:lnTo>
                  <a:lnTo>
                    <a:pt x="91" y="177"/>
                  </a:lnTo>
                  <a:lnTo>
                    <a:pt x="49" y="99"/>
                  </a:lnTo>
                  <a:lnTo>
                    <a:pt x="23" y="99"/>
                  </a:lnTo>
                  <a:lnTo>
                    <a:pt x="2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40">
              <a:extLst>
                <a:ext uri="{FF2B5EF4-FFF2-40B4-BE49-F238E27FC236}">
                  <a16:creationId xmlns:a16="http://schemas.microsoft.com/office/drawing/2014/main" id="{CF558895-069E-4278-9288-E6B3B2AFB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0012" y="3528933"/>
              <a:ext cx="81667" cy="129500"/>
            </a:xfrm>
            <a:custGeom>
              <a:avLst/>
              <a:gdLst>
                <a:gd name="T0" fmla="*/ 0 w 113"/>
                <a:gd name="T1" fmla="*/ 0 h 177"/>
                <a:gd name="T2" fmla="*/ 109 w 113"/>
                <a:gd name="T3" fmla="*/ 0 h 177"/>
                <a:gd name="T4" fmla="*/ 109 w 113"/>
                <a:gd name="T5" fmla="*/ 22 h 177"/>
                <a:gd name="T6" fmla="*/ 23 w 113"/>
                <a:gd name="T7" fmla="*/ 22 h 177"/>
                <a:gd name="T8" fmla="*/ 23 w 113"/>
                <a:gd name="T9" fmla="*/ 75 h 177"/>
                <a:gd name="T10" fmla="*/ 103 w 113"/>
                <a:gd name="T11" fmla="*/ 75 h 177"/>
                <a:gd name="T12" fmla="*/ 103 w 113"/>
                <a:gd name="T13" fmla="*/ 97 h 177"/>
                <a:gd name="T14" fmla="*/ 23 w 113"/>
                <a:gd name="T15" fmla="*/ 97 h 177"/>
                <a:gd name="T16" fmla="*/ 23 w 113"/>
                <a:gd name="T17" fmla="*/ 154 h 177"/>
                <a:gd name="T18" fmla="*/ 113 w 113"/>
                <a:gd name="T19" fmla="*/ 154 h 177"/>
                <a:gd name="T20" fmla="*/ 113 w 113"/>
                <a:gd name="T21" fmla="*/ 177 h 177"/>
                <a:gd name="T22" fmla="*/ 0 w 113"/>
                <a:gd name="T23" fmla="*/ 177 h 177"/>
                <a:gd name="T24" fmla="*/ 0 w 113"/>
                <a:gd name="T2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177">
                  <a:moveTo>
                    <a:pt x="0" y="0"/>
                  </a:moveTo>
                  <a:lnTo>
                    <a:pt x="109" y="0"/>
                  </a:lnTo>
                  <a:lnTo>
                    <a:pt x="109" y="22"/>
                  </a:lnTo>
                  <a:lnTo>
                    <a:pt x="23" y="22"/>
                  </a:lnTo>
                  <a:lnTo>
                    <a:pt x="23" y="75"/>
                  </a:lnTo>
                  <a:lnTo>
                    <a:pt x="103" y="75"/>
                  </a:lnTo>
                  <a:lnTo>
                    <a:pt x="103" y="97"/>
                  </a:lnTo>
                  <a:lnTo>
                    <a:pt x="23" y="97"/>
                  </a:lnTo>
                  <a:lnTo>
                    <a:pt x="23" y="154"/>
                  </a:lnTo>
                  <a:lnTo>
                    <a:pt x="113" y="154"/>
                  </a:lnTo>
                  <a:lnTo>
                    <a:pt x="11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41">
              <a:extLst>
                <a:ext uri="{FF2B5EF4-FFF2-40B4-BE49-F238E27FC236}">
                  <a16:creationId xmlns:a16="http://schemas.microsoft.com/office/drawing/2014/main" id="{8DA45824-9A66-4BC6-AEEA-DD575C2AF6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09013" y="3495095"/>
              <a:ext cx="81667" cy="163334"/>
            </a:xfrm>
            <a:custGeom>
              <a:avLst/>
              <a:gdLst>
                <a:gd name="T0" fmla="*/ 60 w 113"/>
                <a:gd name="T1" fmla="*/ 0 h 223"/>
                <a:gd name="T2" fmla="*/ 90 w 113"/>
                <a:gd name="T3" fmla="*/ 0 h 223"/>
                <a:gd name="T4" fmla="*/ 55 w 113"/>
                <a:gd name="T5" fmla="*/ 36 h 223"/>
                <a:gd name="T6" fmla="*/ 35 w 113"/>
                <a:gd name="T7" fmla="*/ 36 h 223"/>
                <a:gd name="T8" fmla="*/ 60 w 113"/>
                <a:gd name="T9" fmla="*/ 0 h 223"/>
                <a:gd name="T10" fmla="*/ 0 w 113"/>
                <a:gd name="T11" fmla="*/ 46 h 223"/>
                <a:gd name="T12" fmla="*/ 108 w 113"/>
                <a:gd name="T13" fmla="*/ 46 h 223"/>
                <a:gd name="T14" fmla="*/ 108 w 113"/>
                <a:gd name="T15" fmla="*/ 68 h 223"/>
                <a:gd name="T16" fmla="*/ 23 w 113"/>
                <a:gd name="T17" fmla="*/ 68 h 223"/>
                <a:gd name="T18" fmla="*/ 23 w 113"/>
                <a:gd name="T19" fmla="*/ 121 h 223"/>
                <a:gd name="T20" fmla="*/ 103 w 113"/>
                <a:gd name="T21" fmla="*/ 121 h 223"/>
                <a:gd name="T22" fmla="*/ 103 w 113"/>
                <a:gd name="T23" fmla="*/ 143 h 223"/>
                <a:gd name="T24" fmla="*/ 23 w 113"/>
                <a:gd name="T25" fmla="*/ 143 h 223"/>
                <a:gd name="T26" fmla="*/ 23 w 113"/>
                <a:gd name="T27" fmla="*/ 200 h 223"/>
                <a:gd name="T28" fmla="*/ 113 w 113"/>
                <a:gd name="T29" fmla="*/ 200 h 223"/>
                <a:gd name="T30" fmla="*/ 113 w 113"/>
                <a:gd name="T31" fmla="*/ 223 h 223"/>
                <a:gd name="T32" fmla="*/ 0 w 113"/>
                <a:gd name="T33" fmla="*/ 223 h 223"/>
                <a:gd name="T34" fmla="*/ 0 w 113"/>
                <a:gd name="T35" fmla="*/ 4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3" h="223">
                  <a:moveTo>
                    <a:pt x="60" y="0"/>
                  </a:moveTo>
                  <a:lnTo>
                    <a:pt x="90" y="0"/>
                  </a:lnTo>
                  <a:lnTo>
                    <a:pt x="55" y="36"/>
                  </a:lnTo>
                  <a:lnTo>
                    <a:pt x="35" y="36"/>
                  </a:lnTo>
                  <a:lnTo>
                    <a:pt x="60" y="0"/>
                  </a:lnTo>
                  <a:close/>
                  <a:moveTo>
                    <a:pt x="0" y="46"/>
                  </a:moveTo>
                  <a:lnTo>
                    <a:pt x="108" y="46"/>
                  </a:lnTo>
                  <a:lnTo>
                    <a:pt x="108" y="68"/>
                  </a:lnTo>
                  <a:lnTo>
                    <a:pt x="23" y="68"/>
                  </a:lnTo>
                  <a:lnTo>
                    <a:pt x="23" y="121"/>
                  </a:lnTo>
                  <a:lnTo>
                    <a:pt x="103" y="121"/>
                  </a:lnTo>
                  <a:lnTo>
                    <a:pt x="103" y="143"/>
                  </a:lnTo>
                  <a:lnTo>
                    <a:pt x="23" y="143"/>
                  </a:lnTo>
                  <a:lnTo>
                    <a:pt x="23" y="200"/>
                  </a:lnTo>
                  <a:lnTo>
                    <a:pt x="113" y="200"/>
                  </a:lnTo>
                  <a:lnTo>
                    <a:pt x="113" y="223"/>
                  </a:lnTo>
                  <a:lnTo>
                    <a:pt x="0" y="22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9" name="Freeform 42">
              <a:extLst>
                <a:ext uri="{FF2B5EF4-FFF2-40B4-BE49-F238E27FC236}">
                  <a16:creationId xmlns:a16="http://schemas.microsoft.com/office/drawing/2014/main" id="{C73B54FA-F841-455B-98AA-89728D9EE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3346" y="3525429"/>
              <a:ext cx="109667" cy="135333"/>
            </a:xfrm>
            <a:custGeom>
              <a:avLst/>
              <a:gdLst>
                <a:gd name="T0" fmla="*/ 128 w 150"/>
                <a:gd name="T1" fmla="*/ 43 h 186"/>
                <a:gd name="T2" fmla="*/ 110 w 150"/>
                <a:gd name="T3" fmla="*/ 28 h 186"/>
                <a:gd name="T4" fmla="*/ 87 w 150"/>
                <a:gd name="T5" fmla="*/ 23 h 186"/>
                <a:gd name="T6" fmla="*/ 61 w 150"/>
                <a:gd name="T7" fmla="*/ 28 h 186"/>
                <a:gd name="T8" fmla="*/ 42 w 150"/>
                <a:gd name="T9" fmla="*/ 44 h 186"/>
                <a:gd name="T10" fmla="*/ 29 w 150"/>
                <a:gd name="T11" fmla="*/ 66 h 186"/>
                <a:gd name="T12" fmla="*/ 25 w 150"/>
                <a:gd name="T13" fmla="*/ 95 h 186"/>
                <a:gd name="T14" fmla="*/ 29 w 150"/>
                <a:gd name="T15" fmla="*/ 121 h 186"/>
                <a:gd name="T16" fmla="*/ 41 w 150"/>
                <a:gd name="T17" fmla="*/ 143 h 186"/>
                <a:gd name="T18" fmla="*/ 61 w 150"/>
                <a:gd name="T19" fmla="*/ 158 h 186"/>
                <a:gd name="T20" fmla="*/ 87 w 150"/>
                <a:gd name="T21" fmla="*/ 164 h 186"/>
                <a:gd name="T22" fmla="*/ 113 w 150"/>
                <a:gd name="T23" fmla="*/ 157 h 186"/>
                <a:gd name="T24" fmla="*/ 131 w 150"/>
                <a:gd name="T25" fmla="*/ 140 h 186"/>
                <a:gd name="T26" fmla="*/ 150 w 150"/>
                <a:gd name="T27" fmla="*/ 155 h 186"/>
                <a:gd name="T28" fmla="*/ 144 w 150"/>
                <a:gd name="T29" fmla="*/ 163 h 186"/>
                <a:gd name="T30" fmla="*/ 131 w 150"/>
                <a:gd name="T31" fmla="*/ 173 h 186"/>
                <a:gd name="T32" fmla="*/ 112 w 150"/>
                <a:gd name="T33" fmla="*/ 182 h 186"/>
                <a:gd name="T34" fmla="*/ 87 w 150"/>
                <a:gd name="T35" fmla="*/ 186 h 186"/>
                <a:gd name="T36" fmla="*/ 51 w 150"/>
                <a:gd name="T37" fmla="*/ 178 h 186"/>
                <a:gd name="T38" fmla="*/ 23 w 150"/>
                <a:gd name="T39" fmla="*/ 157 h 186"/>
                <a:gd name="T40" fmla="*/ 6 w 150"/>
                <a:gd name="T41" fmla="*/ 128 h 186"/>
                <a:gd name="T42" fmla="*/ 0 w 150"/>
                <a:gd name="T43" fmla="*/ 95 h 186"/>
                <a:gd name="T44" fmla="*/ 7 w 150"/>
                <a:gd name="T45" fmla="*/ 57 h 186"/>
                <a:gd name="T46" fmla="*/ 25 w 150"/>
                <a:gd name="T47" fmla="*/ 27 h 186"/>
                <a:gd name="T48" fmla="*/ 52 w 150"/>
                <a:gd name="T49" fmla="*/ 7 h 186"/>
                <a:gd name="T50" fmla="*/ 88 w 150"/>
                <a:gd name="T51" fmla="*/ 0 h 186"/>
                <a:gd name="T52" fmla="*/ 121 w 150"/>
                <a:gd name="T53" fmla="*/ 7 h 186"/>
                <a:gd name="T54" fmla="*/ 147 w 150"/>
                <a:gd name="T55" fmla="*/ 28 h 186"/>
                <a:gd name="T56" fmla="*/ 128 w 150"/>
                <a:gd name="T57" fmla="*/ 4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0" h="186">
                  <a:moveTo>
                    <a:pt x="128" y="43"/>
                  </a:moveTo>
                  <a:cubicBezTo>
                    <a:pt x="123" y="36"/>
                    <a:pt x="117" y="31"/>
                    <a:pt x="110" y="28"/>
                  </a:cubicBezTo>
                  <a:cubicBezTo>
                    <a:pt x="103" y="24"/>
                    <a:pt x="95" y="23"/>
                    <a:pt x="87" y="23"/>
                  </a:cubicBezTo>
                  <a:cubicBezTo>
                    <a:pt x="78" y="23"/>
                    <a:pt x="69" y="24"/>
                    <a:pt x="61" y="28"/>
                  </a:cubicBezTo>
                  <a:cubicBezTo>
                    <a:pt x="54" y="32"/>
                    <a:pt x="47" y="37"/>
                    <a:pt x="42" y="44"/>
                  </a:cubicBezTo>
                  <a:cubicBezTo>
                    <a:pt x="36" y="50"/>
                    <a:pt x="32" y="58"/>
                    <a:pt x="29" y="66"/>
                  </a:cubicBezTo>
                  <a:cubicBezTo>
                    <a:pt x="26" y="75"/>
                    <a:pt x="25" y="85"/>
                    <a:pt x="25" y="95"/>
                  </a:cubicBezTo>
                  <a:cubicBezTo>
                    <a:pt x="25" y="104"/>
                    <a:pt x="26" y="113"/>
                    <a:pt x="29" y="121"/>
                  </a:cubicBezTo>
                  <a:cubicBezTo>
                    <a:pt x="32" y="129"/>
                    <a:pt x="36" y="137"/>
                    <a:pt x="41" y="143"/>
                  </a:cubicBezTo>
                  <a:cubicBezTo>
                    <a:pt x="47" y="149"/>
                    <a:pt x="53" y="154"/>
                    <a:pt x="61" y="158"/>
                  </a:cubicBezTo>
                  <a:cubicBezTo>
                    <a:pt x="69" y="162"/>
                    <a:pt x="77" y="164"/>
                    <a:pt x="87" y="164"/>
                  </a:cubicBezTo>
                  <a:cubicBezTo>
                    <a:pt x="97" y="164"/>
                    <a:pt x="105" y="162"/>
                    <a:pt x="113" y="157"/>
                  </a:cubicBezTo>
                  <a:cubicBezTo>
                    <a:pt x="120" y="153"/>
                    <a:pt x="126" y="147"/>
                    <a:pt x="131" y="140"/>
                  </a:cubicBezTo>
                  <a:lnTo>
                    <a:pt x="150" y="155"/>
                  </a:lnTo>
                  <a:cubicBezTo>
                    <a:pt x="149" y="157"/>
                    <a:pt x="147" y="160"/>
                    <a:pt x="144" y="163"/>
                  </a:cubicBezTo>
                  <a:cubicBezTo>
                    <a:pt x="141" y="166"/>
                    <a:pt x="136" y="170"/>
                    <a:pt x="131" y="173"/>
                  </a:cubicBezTo>
                  <a:cubicBezTo>
                    <a:pt x="126" y="177"/>
                    <a:pt x="120" y="180"/>
                    <a:pt x="112" y="182"/>
                  </a:cubicBezTo>
                  <a:cubicBezTo>
                    <a:pt x="105" y="185"/>
                    <a:pt x="96" y="186"/>
                    <a:pt x="87" y="186"/>
                  </a:cubicBezTo>
                  <a:cubicBezTo>
                    <a:pt x="73" y="186"/>
                    <a:pt x="61" y="183"/>
                    <a:pt x="51" y="178"/>
                  </a:cubicBezTo>
                  <a:cubicBezTo>
                    <a:pt x="40" y="173"/>
                    <a:pt x="31" y="166"/>
                    <a:pt x="23" y="157"/>
                  </a:cubicBezTo>
                  <a:cubicBezTo>
                    <a:pt x="16" y="148"/>
                    <a:pt x="10" y="139"/>
                    <a:pt x="6" y="128"/>
                  </a:cubicBezTo>
                  <a:cubicBezTo>
                    <a:pt x="2" y="117"/>
                    <a:pt x="0" y="106"/>
                    <a:pt x="0" y="95"/>
                  </a:cubicBezTo>
                  <a:cubicBezTo>
                    <a:pt x="0" y="81"/>
                    <a:pt x="2" y="68"/>
                    <a:pt x="7" y="57"/>
                  </a:cubicBezTo>
                  <a:cubicBezTo>
                    <a:pt x="11" y="45"/>
                    <a:pt x="17" y="35"/>
                    <a:pt x="25" y="27"/>
                  </a:cubicBezTo>
                  <a:cubicBezTo>
                    <a:pt x="32" y="18"/>
                    <a:pt x="42" y="12"/>
                    <a:pt x="52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8"/>
                    <a:pt x="147" y="28"/>
                  </a:cubicBezTo>
                  <a:lnTo>
                    <a:pt x="128" y="4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0" name="Freeform 43">
              <a:extLst>
                <a:ext uri="{FF2B5EF4-FFF2-40B4-BE49-F238E27FC236}">
                  <a16:creationId xmlns:a16="http://schemas.microsoft.com/office/drawing/2014/main" id="{5F3FC3C2-63FD-4030-98F3-F10D614C97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62179" y="3525428"/>
              <a:ext cx="128333" cy="135333"/>
            </a:xfrm>
            <a:custGeom>
              <a:avLst/>
              <a:gdLst>
                <a:gd name="T0" fmla="*/ 88 w 176"/>
                <a:gd name="T1" fmla="*/ 164 h 186"/>
                <a:gd name="T2" fmla="*/ 114 w 176"/>
                <a:gd name="T3" fmla="*/ 158 h 186"/>
                <a:gd name="T4" fmla="*/ 134 w 176"/>
                <a:gd name="T5" fmla="*/ 143 h 186"/>
                <a:gd name="T6" fmla="*/ 147 w 176"/>
                <a:gd name="T7" fmla="*/ 120 h 186"/>
                <a:gd name="T8" fmla="*/ 151 w 176"/>
                <a:gd name="T9" fmla="*/ 93 h 186"/>
                <a:gd name="T10" fmla="*/ 147 w 176"/>
                <a:gd name="T11" fmla="*/ 66 h 186"/>
                <a:gd name="T12" fmla="*/ 134 w 176"/>
                <a:gd name="T13" fmla="*/ 43 h 186"/>
                <a:gd name="T14" fmla="*/ 114 w 176"/>
                <a:gd name="T15" fmla="*/ 28 h 186"/>
                <a:gd name="T16" fmla="*/ 88 w 176"/>
                <a:gd name="T17" fmla="*/ 23 h 186"/>
                <a:gd name="T18" fmla="*/ 62 w 176"/>
                <a:gd name="T19" fmla="*/ 28 h 186"/>
                <a:gd name="T20" fmla="*/ 42 w 176"/>
                <a:gd name="T21" fmla="*/ 43 h 186"/>
                <a:gd name="T22" fmla="*/ 29 w 176"/>
                <a:gd name="T23" fmla="*/ 66 h 186"/>
                <a:gd name="T24" fmla="*/ 25 w 176"/>
                <a:gd name="T25" fmla="*/ 93 h 186"/>
                <a:gd name="T26" fmla="*/ 29 w 176"/>
                <a:gd name="T27" fmla="*/ 120 h 186"/>
                <a:gd name="T28" fmla="*/ 42 w 176"/>
                <a:gd name="T29" fmla="*/ 143 h 186"/>
                <a:gd name="T30" fmla="*/ 62 w 176"/>
                <a:gd name="T31" fmla="*/ 158 h 186"/>
                <a:gd name="T32" fmla="*/ 88 w 176"/>
                <a:gd name="T33" fmla="*/ 164 h 186"/>
                <a:gd name="T34" fmla="*/ 88 w 176"/>
                <a:gd name="T35" fmla="*/ 186 h 186"/>
                <a:gd name="T36" fmla="*/ 53 w 176"/>
                <a:gd name="T37" fmla="*/ 179 h 186"/>
                <a:gd name="T38" fmla="*/ 25 w 176"/>
                <a:gd name="T39" fmla="*/ 159 h 186"/>
                <a:gd name="T40" fmla="*/ 7 w 176"/>
                <a:gd name="T41" fmla="*/ 130 h 186"/>
                <a:gd name="T42" fmla="*/ 0 w 176"/>
                <a:gd name="T43" fmla="*/ 93 h 186"/>
                <a:gd name="T44" fmla="*/ 7 w 176"/>
                <a:gd name="T45" fmla="*/ 56 h 186"/>
                <a:gd name="T46" fmla="*/ 25 w 176"/>
                <a:gd name="T47" fmla="*/ 27 h 186"/>
                <a:gd name="T48" fmla="*/ 53 w 176"/>
                <a:gd name="T49" fmla="*/ 7 h 186"/>
                <a:gd name="T50" fmla="*/ 88 w 176"/>
                <a:gd name="T51" fmla="*/ 0 h 186"/>
                <a:gd name="T52" fmla="*/ 123 w 176"/>
                <a:gd name="T53" fmla="*/ 7 h 186"/>
                <a:gd name="T54" fmla="*/ 151 w 176"/>
                <a:gd name="T55" fmla="*/ 27 h 186"/>
                <a:gd name="T56" fmla="*/ 169 w 176"/>
                <a:gd name="T57" fmla="*/ 56 h 186"/>
                <a:gd name="T58" fmla="*/ 176 w 176"/>
                <a:gd name="T59" fmla="*/ 93 h 186"/>
                <a:gd name="T60" fmla="*/ 169 w 176"/>
                <a:gd name="T61" fmla="*/ 130 h 186"/>
                <a:gd name="T62" fmla="*/ 151 w 176"/>
                <a:gd name="T63" fmla="*/ 159 h 186"/>
                <a:gd name="T64" fmla="*/ 123 w 176"/>
                <a:gd name="T65" fmla="*/ 179 h 186"/>
                <a:gd name="T66" fmla="*/ 88 w 176"/>
                <a:gd name="T6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6" h="186">
                  <a:moveTo>
                    <a:pt x="88" y="164"/>
                  </a:moveTo>
                  <a:cubicBezTo>
                    <a:pt x="98" y="164"/>
                    <a:pt x="106" y="162"/>
                    <a:pt x="114" y="158"/>
                  </a:cubicBezTo>
                  <a:cubicBezTo>
                    <a:pt x="122" y="154"/>
                    <a:pt x="128" y="149"/>
                    <a:pt x="134" y="143"/>
                  </a:cubicBezTo>
                  <a:cubicBezTo>
                    <a:pt x="140" y="137"/>
                    <a:pt x="144" y="129"/>
                    <a:pt x="147" y="120"/>
                  </a:cubicBezTo>
                  <a:cubicBezTo>
                    <a:pt x="150" y="112"/>
                    <a:pt x="151" y="103"/>
                    <a:pt x="151" y="93"/>
                  </a:cubicBezTo>
                  <a:cubicBezTo>
                    <a:pt x="151" y="83"/>
                    <a:pt x="150" y="74"/>
                    <a:pt x="147" y="66"/>
                  </a:cubicBezTo>
                  <a:cubicBezTo>
                    <a:pt x="144" y="57"/>
                    <a:pt x="140" y="50"/>
                    <a:pt x="134" y="43"/>
                  </a:cubicBezTo>
                  <a:cubicBezTo>
                    <a:pt x="128" y="37"/>
                    <a:pt x="122" y="32"/>
                    <a:pt x="114" y="28"/>
                  </a:cubicBezTo>
                  <a:cubicBezTo>
                    <a:pt x="106" y="24"/>
                    <a:pt x="98" y="23"/>
                    <a:pt x="88" y="23"/>
                  </a:cubicBezTo>
                  <a:cubicBezTo>
                    <a:pt x="78" y="23"/>
                    <a:pt x="70" y="24"/>
                    <a:pt x="62" y="28"/>
                  </a:cubicBezTo>
                  <a:cubicBezTo>
                    <a:pt x="54" y="32"/>
                    <a:pt x="47" y="37"/>
                    <a:pt x="42" y="43"/>
                  </a:cubicBezTo>
                  <a:cubicBezTo>
                    <a:pt x="36" y="50"/>
                    <a:pt x="32" y="57"/>
                    <a:pt x="29" y="66"/>
                  </a:cubicBezTo>
                  <a:cubicBezTo>
                    <a:pt x="26" y="74"/>
                    <a:pt x="25" y="83"/>
                    <a:pt x="25" y="93"/>
                  </a:cubicBezTo>
                  <a:cubicBezTo>
                    <a:pt x="25" y="103"/>
                    <a:pt x="26" y="112"/>
                    <a:pt x="29" y="120"/>
                  </a:cubicBezTo>
                  <a:cubicBezTo>
                    <a:pt x="32" y="129"/>
                    <a:pt x="36" y="137"/>
                    <a:pt x="42" y="143"/>
                  </a:cubicBezTo>
                  <a:cubicBezTo>
                    <a:pt x="47" y="149"/>
                    <a:pt x="54" y="154"/>
                    <a:pt x="62" y="158"/>
                  </a:cubicBezTo>
                  <a:cubicBezTo>
                    <a:pt x="70" y="162"/>
                    <a:pt x="78" y="164"/>
                    <a:pt x="88" y="164"/>
                  </a:cubicBezTo>
                  <a:close/>
                  <a:moveTo>
                    <a:pt x="88" y="186"/>
                  </a:moveTo>
                  <a:cubicBezTo>
                    <a:pt x="75" y="186"/>
                    <a:pt x="63" y="184"/>
                    <a:pt x="53" y="179"/>
                  </a:cubicBezTo>
                  <a:cubicBezTo>
                    <a:pt x="42" y="174"/>
                    <a:pt x="33" y="168"/>
                    <a:pt x="25" y="159"/>
                  </a:cubicBezTo>
                  <a:cubicBezTo>
                    <a:pt x="17" y="151"/>
                    <a:pt x="11" y="141"/>
                    <a:pt x="7" y="130"/>
                  </a:cubicBezTo>
                  <a:cubicBezTo>
                    <a:pt x="2" y="119"/>
                    <a:pt x="0" y="106"/>
                    <a:pt x="0" y="93"/>
                  </a:cubicBezTo>
                  <a:cubicBezTo>
                    <a:pt x="0" y="80"/>
                    <a:pt x="2" y="68"/>
                    <a:pt x="7" y="56"/>
                  </a:cubicBezTo>
                  <a:cubicBezTo>
                    <a:pt x="11" y="45"/>
                    <a:pt x="17" y="35"/>
                    <a:pt x="25" y="27"/>
                  </a:cubicBezTo>
                  <a:cubicBezTo>
                    <a:pt x="33" y="19"/>
                    <a:pt x="42" y="12"/>
                    <a:pt x="53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101" y="0"/>
                    <a:pt x="113" y="2"/>
                    <a:pt x="123" y="7"/>
                  </a:cubicBezTo>
                  <a:cubicBezTo>
                    <a:pt x="134" y="12"/>
                    <a:pt x="143" y="19"/>
                    <a:pt x="151" y="27"/>
                  </a:cubicBezTo>
                  <a:cubicBezTo>
                    <a:pt x="159" y="35"/>
                    <a:pt x="165" y="45"/>
                    <a:pt x="169" y="56"/>
                  </a:cubicBezTo>
                  <a:cubicBezTo>
                    <a:pt x="173" y="68"/>
                    <a:pt x="176" y="80"/>
                    <a:pt x="176" y="93"/>
                  </a:cubicBezTo>
                  <a:cubicBezTo>
                    <a:pt x="176" y="106"/>
                    <a:pt x="173" y="119"/>
                    <a:pt x="169" y="130"/>
                  </a:cubicBezTo>
                  <a:cubicBezTo>
                    <a:pt x="165" y="141"/>
                    <a:pt x="159" y="151"/>
                    <a:pt x="151" y="159"/>
                  </a:cubicBezTo>
                  <a:cubicBezTo>
                    <a:pt x="143" y="168"/>
                    <a:pt x="134" y="174"/>
                    <a:pt x="123" y="179"/>
                  </a:cubicBezTo>
                  <a:cubicBezTo>
                    <a:pt x="113" y="184"/>
                    <a:pt x="101" y="186"/>
                    <a:pt x="88" y="1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1" name="Freeform 44">
              <a:extLst>
                <a:ext uri="{FF2B5EF4-FFF2-40B4-BE49-F238E27FC236}">
                  <a16:creationId xmlns:a16="http://schemas.microsoft.com/office/drawing/2014/main" id="{E5D0C5F0-E8D8-4EB0-B20C-A4C399D1F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1347" y="3528928"/>
              <a:ext cx="107333" cy="129499"/>
            </a:xfrm>
            <a:custGeom>
              <a:avLst/>
              <a:gdLst>
                <a:gd name="T0" fmla="*/ 0 w 146"/>
                <a:gd name="T1" fmla="*/ 0 h 177"/>
                <a:gd name="T2" fmla="*/ 30 w 146"/>
                <a:gd name="T3" fmla="*/ 0 h 177"/>
                <a:gd name="T4" fmla="*/ 123 w 146"/>
                <a:gd name="T5" fmla="*/ 145 h 177"/>
                <a:gd name="T6" fmla="*/ 123 w 146"/>
                <a:gd name="T7" fmla="*/ 145 h 177"/>
                <a:gd name="T8" fmla="*/ 123 w 146"/>
                <a:gd name="T9" fmla="*/ 0 h 177"/>
                <a:gd name="T10" fmla="*/ 146 w 146"/>
                <a:gd name="T11" fmla="*/ 0 h 177"/>
                <a:gd name="T12" fmla="*/ 146 w 146"/>
                <a:gd name="T13" fmla="*/ 177 h 177"/>
                <a:gd name="T14" fmla="*/ 117 w 146"/>
                <a:gd name="T15" fmla="*/ 177 h 177"/>
                <a:gd name="T16" fmla="*/ 23 w 146"/>
                <a:gd name="T17" fmla="*/ 31 h 177"/>
                <a:gd name="T18" fmla="*/ 23 w 146"/>
                <a:gd name="T19" fmla="*/ 31 h 177"/>
                <a:gd name="T20" fmla="*/ 23 w 146"/>
                <a:gd name="T21" fmla="*/ 177 h 177"/>
                <a:gd name="T22" fmla="*/ 0 w 146"/>
                <a:gd name="T23" fmla="*/ 177 h 177"/>
                <a:gd name="T24" fmla="*/ 0 w 146"/>
                <a:gd name="T2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6" h="177">
                  <a:moveTo>
                    <a:pt x="0" y="0"/>
                  </a:moveTo>
                  <a:lnTo>
                    <a:pt x="30" y="0"/>
                  </a:lnTo>
                  <a:lnTo>
                    <a:pt x="123" y="145"/>
                  </a:lnTo>
                  <a:lnTo>
                    <a:pt x="123" y="145"/>
                  </a:lnTo>
                  <a:lnTo>
                    <a:pt x="123" y="0"/>
                  </a:lnTo>
                  <a:lnTo>
                    <a:pt x="146" y="0"/>
                  </a:lnTo>
                  <a:lnTo>
                    <a:pt x="146" y="177"/>
                  </a:lnTo>
                  <a:lnTo>
                    <a:pt x="117" y="177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2" name="Freeform 45">
              <a:extLst>
                <a:ext uri="{FF2B5EF4-FFF2-40B4-BE49-F238E27FC236}">
                  <a16:creationId xmlns:a16="http://schemas.microsoft.com/office/drawing/2014/main" id="{91E688F2-FC86-4D51-B315-45C15AB3F6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79513" y="3525429"/>
              <a:ext cx="127167" cy="135333"/>
            </a:xfrm>
            <a:custGeom>
              <a:avLst/>
              <a:gdLst>
                <a:gd name="T0" fmla="*/ 88 w 176"/>
                <a:gd name="T1" fmla="*/ 164 h 186"/>
                <a:gd name="T2" fmla="*/ 114 w 176"/>
                <a:gd name="T3" fmla="*/ 158 h 186"/>
                <a:gd name="T4" fmla="*/ 134 w 176"/>
                <a:gd name="T5" fmla="*/ 143 h 186"/>
                <a:gd name="T6" fmla="*/ 147 w 176"/>
                <a:gd name="T7" fmla="*/ 120 h 186"/>
                <a:gd name="T8" fmla="*/ 151 w 176"/>
                <a:gd name="T9" fmla="*/ 93 h 186"/>
                <a:gd name="T10" fmla="*/ 147 w 176"/>
                <a:gd name="T11" fmla="*/ 66 h 186"/>
                <a:gd name="T12" fmla="*/ 134 w 176"/>
                <a:gd name="T13" fmla="*/ 43 h 186"/>
                <a:gd name="T14" fmla="*/ 114 w 176"/>
                <a:gd name="T15" fmla="*/ 28 h 186"/>
                <a:gd name="T16" fmla="*/ 88 w 176"/>
                <a:gd name="T17" fmla="*/ 23 h 186"/>
                <a:gd name="T18" fmla="*/ 62 w 176"/>
                <a:gd name="T19" fmla="*/ 28 h 186"/>
                <a:gd name="T20" fmla="*/ 42 w 176"/>
                <a:gd name="T21" fmla="*/ 43 h 186"/>
                <a:gd name="T22" fmla="*/ 29 w 176"/>
                <a:gd name="T23" fmla="*/ 66 h 186"/>
                <a:gd name="T24" fmla="*/ 25 w 176"/>
                <a:gd name="T25" fmla="*/ 93 h 186"/>
                <a:gd name="T26" fmla="*/ 29 w 176"/>
                <a:gd name="T27" fmla="*/ 120 h 186"/>
                <a:gd name="T28" fmla="*/ 42 w 176"/>
                <a:gd name="T29" fmla="*/ 143 h 186"/>
                <a:gd name="T30" fmla="*/ 62 w 176"/>
                <a:gd name="T31" fmla="*/ 158 h 186"/>
                <a:gd name="T32" fmla="*/ 88 w 176"/>
                <a:gd name="T33" fmla="*/ 164 h 186"/>
                <a:gd name="T34" fmla="*/ 88 w 176"/>
                <a:gd name="T35" fmla="*/ 186 h 186"/>
                <a:gd name="T36" fmla="*/ 53 w 176"/>
                <a:gd name="T37" fmla="*/ 179 h 186"/>
                <a:gd name="T38" fmla="*/ 25 w 176"/>
                <a:gd name="T39" fmla="*/ 159 h 186"/>
                <a:gd name="T40" fmla="*/ 7 w 176"/>
                <a:gd name="T41" fmla="*/ 130 h 186"/>
                <a:gd name="T42" fmla="*/ 0 w 176"/>
                <a:gd name="T43" fmla="*/ 93 h 186"/>
                <a:gd name="T44" fmla="*/ 7 w 176"/>
                <a:gd name="T45" fmla="*/ 56 h 186"/>
                <a:gd name="T46" fmla="*/ 25 w 176"/>
                <a:gd name="T47" fmla="*/ 27 h 186"/>
                <a:gd name="T48" fmla="*/ 53 w 176"/>
                <a:gd name="T49" fmla="*/ 7 h 186"/>
                <a:gd name="T50" fmla="*/ 88 w 176"/>
                <a:gd name="T51" fmla="*/ 0 h 186"/>
                <a:gd name="T52" fmla="*/ 123 w 176"/>
                <a:gd name="T53" fmla="*/ 7 h 186"/>
                <a:gd name="T54" fmla="*/ 151 w 176"/>
                <a:gd name="T55" fmla="*/ 27 h 186"/>
                <a:gd name="T56" fmla="*/ 169 w 176"/>
                <a:gd name="T57" fmla="*/ 56 h 186"/>
                <a:gd name="T58" fmla="*/ 176 w 176"/>
                <a:gd name="T59" fmla="*/ 93 h 186"/>
                <a:gd name="T60" fmla="*/ 169 w 176"/>
                <a:gd name="T61" fmla="*/ 130 h 186"/>
                <a:gd name="T62" fmla="*/ 151 w 176"/>
                <a:gd name="T63" fmla="*/ 159 h 186"/>
                <a:gd name="T64" fmla="*/ 123 w 176"/>
                <a:gd name="T65" fmla="*/ 179 h 186"/>
                <a:gd name="T66" fmla="*/ 88 w 176"/>
                <a:gd name="T6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6" h="186">
                  <a:moveTo>
                    <a:pt x="88" y="164"/>
                  </a:moveTo>
                  <a:cubicBezTo>
                    <a:pt x="98" y="164"/>
                    <a:pt x="106" y="162"/>
                    <a:pt x="114" y="158"/>
                  </a:cubicBezTo>
                  <a:cubicBezTo>
                    <a:pt x="122" y="154"/>
                    <a:pt x="129" y="149"/>
                    <a:pt x="134" y="143"/>
                  </a:cubicBezTo>
                  <a:cubicBezTo>
                    <a:pt x="140" y="137"/>
                    <a:pt x="144" y="129"/>
                    <a:pt x="147" y="120"/>
                  </a:cubicBezTo>
                  <a:cubicBezTo>
                    <a:pt x="150" y="112"/>
                    <a:pt x="151" y="103"/>
                    <a:pt x="151" y="93"/>
                  </a:cubicBezTo>
                  <a:cubicBezTo>
                    <a:pt x="151" y="83"/>
                    <a:pt x="150" y="74"/>
                    <a:pt x="147" y="66"/>
                  </a:cubicBezTo>
                  <a:cubicBezTo>
                    <a:pt x="144" y="57"/>
                    <a:pt x="140" y="50"/>
                    <a:pt x="134" y="43"/>
                  </a:cubicBezTo>
                  <a:cubicBezTo>
                    <a:pt x="129" y="37"/>
                    <a:pt x="122" y="32"/>
                    <a:pt x="114" y="28"/>
                  </a:cubicBezTo>
                  <a:cubicBezTo>
                    <a:pt x="106" y="24"/>
                    <a:pt x="98" y="23"/>
                    <a:pt x="88" y="23"/>
                  </a:cubicBezTo>
                  <a:cubicBezTo>
                    <a:pt x="78" y="23"/>
                    <a:pt x="70" y="24"/>
                    <a:pt x="62" y="28"/>
                  </a:cubicBezTo>
                  <a:cubicBezTo>
                    <a:pt x="54" y="32"/>
                    <a:pt x="48" y="37"/>
                    <a:pt x="42" y="43"/>
                  </a:cubicBezTo>
                  <a:cubicBezTo>
                    <a:pt x="36" y="50"/>
                    <a:pt x="32" y="57"/>
                    <a:pt x="29" y="66"/>
                  </a:cubicBezTo>
                  <a:cubicBezTo>
                    <a:pt x="26" y="74"/>
                    <a:pt x="25" y="83"/>
                    <a:pt x="25" y="93"/>
                  </a:cubicBezTo>
                  <a:cubicBezTo>
                    <a:pt x="25" y="103"/>
                    <a:pt x="26" y="112"/>
                    <a:pt x="29" y="120"/>
                  </a:cubicBezTo>
                  <a:cubicBezTo>
                    <a:pt x="32" y="129"/>
                    <a:pt x="36" y="137"/>
                    <a:pt x="42" y="143"/>
                  </a:cubicBezTo>
                  <a:cubicBezTo>
                    <a:pt x="48" y="149"/>
                    <a:pt x="54" y="154"/>
                    <a:pt x="62" y="158"/>
                  </a:cubicBezTo>
                  <a:cubicBezTo>
                    <a:pt x="70" y="162"/>
                    <a:pt x="78" y="164"/>
                    <a:pt x="88" y="164"/>
                  </a:cubicBezTo>
                  <a:close/>
                  <a:moveTo>
                    <a:pt x="88" y="186"/>
                  </a:moveTo>
                  <a:cubicBezTo>
                    <a:pt x="75" y="186"/>
                    <a:pt x="63" y="184"/>
                    <a:pt x="53" y="179"/>
                  </a:cubicBezTo>
                  <a:cubicBezTo>
                    <a:pt x="42" y="174"/>
                    <a:pt x="33" y="168"/>
                    <a:pt x="25" y="159"/>
                  </a:cubicBezTo>
                  <a:cubicBezTo>
                    <a:pt x="17" y="151"/>
                    <a:pt x="11" y="141"/>
                    <a:pt x="7" y="130"/>
                  </a:cubicBezTo>
                  <a:cubicBezTo>
                    <a:pt x="3" y="119"/>
                    <a:pt x="0" y="106"/>
                    <a:pt x="0" y="93"/>
                  </a:cubicBezTo>
                  <a:cubicBezTo>
                    <a:pt x="0" y="80"/>
                    <a:pt x="3" y="68"/>
                    <a:pt x="7" y="56"/>
                  </a:cubicBezTo>
                  <a:cubicBezTo>
                    <a:pt x="11" y="45"/>
                    <a:pt x="17" y="35"/>
                    <a:pt x="25" y="27"/>
                  </a:cubicBezTo>
                  <a:cubicBezTo>
                    <a:pt x="33" y="19"/>
                    <a:pt x="42" y="12"/>
                    <a:pt x="53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101" y="0"/>
                    <a:pt x="113" y="2"/>
                    <a:pt x="123" y="7"/>
                  </a:cubicBezTo>
                  <a:cubicBezTo>
                    <a:pt x="134" y="12"/>
                    <a:pt x="143" y="19"/>
                    <a:pt x="151" y="27"/>
                  </a:cubicBezTo>
                  <a:cubicBezTo>
                    <a:pt x="159" y="35"/>
                    <a:pt x="165" y="45"/>
                    <a:pt x="169" y="56"/>
                  </a:cubicBezTo>
                  <a:cubicBezTo>
                    <a:pt x="174" y="68"/>
                    <a:pt x="176" y="80"/>
                    <a:pt x="176" y="93"/>
                  </a:cubicBezTo>
                  <a:cubicBezTo>
                    <a:pt x="176" y="106"/>
                    <a:pt x="174" y="119"/>
                    <a:pt x="169" y="130"/>
                  </a:cubicBezTo>
                  <a:cubicBezTo>
                    <a:pt x="165" y="141"/>
                    <a:pt x="159" y="151"/>
                    <a:pt x="151" y="159"/>
                  </a:cubicBezTo>
                  <a:cubicBezTo>
                    <a:pt x="143" y="168"/>
                    <a:pt x="134" y="174"/>
                    <a:pt x="123" y="179"/>
                  </a:cubicBezTo>
                  <a:cubicBezTo>
                    <a:pt x="113" y="184"/>
                    <a:pt x="101" y="186"/>
                    <a:pt x="88" y="1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3" name="Freeform 46">
              <a:extLst>
                <a:ext uri="{FF2B5EF4-FFF2-40B4-BE49-F238E27FC236}">
                  <a16:creationId xmlns:a16="http://schemas.microsoft.com/office/drawing/2014/main" id="{F2E3725D-1EA7-4454-8FD7-804AACE01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7513" y="3528929"/>
              <a:ext cx="127167" cy="129500"/>
            </a:xfrm>
            <a:custGeom>
              <a:avLst/>
              <a:gdLst>
                <a:gd name="T0" fmla="*/ 0 w 175"/>
                <a:gd name="T1" fmla="*/ 0 h 177"/>
                <a:gd name="T2" fmla="*/ 34 w 175"/>
                <a:gd name="T3" fmla="*/ 0 h 177"/>
                <a:gd name="T4" fmla="*/ 87 w 175"/>
                <a:gd name="T5" fmla="*/ 134 h 177"/>
                <a:gd name="T6" fmla="*/ 88 w 175"/>
                <a:gd name="T7" fmla="*/ 134 h 177"/>
                <a:gd name="T8" fmla="*/ 141 w 175"/>
                <a:gd name="T9" fmla="*/ 0 h 177"/>
                <a:gd name="T10" fmla="*/ 175 w 175"/>
                <a:gd name="T11" fmla="*/ 0 h 177"/>
                <a:gd name="T12" fmla="*/ 175 w 175"/>
                <a:gd name="T13" fmla="*/ 177 h 177"/>
                <a:gd name="T14" fmla="*/ 152 w 175"/>
                <a:gd name="T15" fmla="*/ 177 h 177"/>
                <a:gd name="T16" fmla="*/ 152 w 175"/>
                <a:gd name="T17" fmla="*/ 31 h 177"/>
                <a:gd name="T18" fmla="*/ 152 w 175"/>
                <a:gd name="T19" fmla="*/ 31 h 177"/>
                <a:gd name="T20" fmla="*/ 95 w 175"/>
                <a:gd name="T21" fmla="*/ 177 h 177"/>
                <a:gd name="T22" fmla="*/ 80 w 175"/>
                <a:gd name="T23" fmla="*/ 177 h 177"/>
                <a:gd name="T24" fmla="*/ 23 w 175"/>
                <a:gd name="T25" fmla="*/ 31 h 177"/>
                <a:gd name="T26" fmla="*/ 22 w 175"/>
                <a:gd name="T27" fmla="*/ 31 h 177"/>
                <a:gd name="T28" fmla="*/ 22 w 175"/>
                <a:gd name="T29" fmla="*/ 177 h 177"/>
                <a:gd name="T30" fmla="*/ 0 w 175"/>
                <a:gd name="T31" fmla="*/ 177 h 177"/>
                <a:gd name="T32" fmla="*/ 0 w 175"/>
                <a:gd name="T33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77">
                  <a:moveTo>
                    <a:pt x="0" y="0"/>
                  </a:moveTo>
                  <a:lnTo>
                    <a:pt x="34" y="0"/>
                  </a:lnTo>
                  <a:lnTo>
                    <a:pt x="87" y="134"/>
                  </a:lnTo>
                  <a:lnTo>
                    <a:pt x="88" y="134"/>
                  </a:lnTo>
                  <a:lnTo>
                    <a:pt x="141" y="0"/>
                  </a:lnTo>
                  <a:lnTo>
                    <a:pt x="175" y="0"/>
                  </a:lnTo>
                  <a:lnTo>
                    <a:pt x="175" y="177"/>
                  </a:lnTo>
                  <a:lnTo>
                    <a:pt x="152" y="177"/>
                  </a:lnTo>
                  <a:lnTo>
                    <a:pt x="152" y="31"/>
                  </a:lnTo>
                  <a:lnTo>
                    <a:pt x="152" y="31"/>
                  </a:lnTo>
                  <a:lnTo>
                    <a:pt x="95" y="177"/>
                  </a:lnTo>
                  <a:lnTo>
                    <a:pt x="80" y="177"/>
                  </a:lnTo>
                  <a:lnTo>
                    <a:pt x="23" y="31"/>
                  </a:lnTo>
                  <a:lnTo>
                    <a:pt x="22" y="31"/>
                  </a:lnTo>
                  <a:lnTo>
                    <a:pt x="22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4" name="Rectangle 47">
              <a:extLst>
                <a:ext uri="{FF2B5EF4-FFF2-40B4-BE49-F238E27FC236}">
                  <a16:creationId xmlns:a16="http://schemas.microsoft.com/office/drawing/2014/main" id="{2BA49E8D-5642-4B5E-B448-2FD146F94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2513" y="3528929"/>
              <a:ext cx="16333" cy="129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5" name="Freeform 48">
              <a:extLst>
                <a:ext uri="{FF2B5EF4-FFF2-40B4-BE49-F238E27FC236}">
                  <a16:creationId xmlns:a16="http://schemas.microsoft.com/office/drawing/2014/main" id="{15353E9E-A6EF-492D-AB73-3CF38FD129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79680" y="3525431"/>
              <a:ext cx="135333" cy="133000"/>
            </a:xfrm>
            <a:custGeom>
              <a:avLst/>
              <a:gdLst>
                <a:gd name="T0" fmla="*/ 87 w 185"/>
                <a:gd name="T1" fmla="*/ 159 h 182"/>
                <a:gd name="T2" fmla="*/ 112 w 185"/>
                <a:gd name="T3" fmla="*/ 154 h 182"/>
                <a:gd name="T4" fmla="*/ 132 w 185"/>
                <a:gd name="T5" fmla="*/ 139 h 182"/>
                <a:gd name="T6" fmla="*/ 144 w 185"/>
                <a:gd name="T7" fmla="*/ 117 h 182"/>
                <a:gd name="T8" fmla="*/ 149 w 185"/>
                <a:gd name="T9" fmla="*/ 90 h 182"/>
                <a:gd name="T10" fmla="*/ 144 w 185"/>
                <a:gd name="T11" fmla="*/ 63 h 182"/>
                <a:gd name="T12" fmla="*/ 131 w 185"/>
                <a:gd name="T13" fmla="*/ 42 h 182"/>
                <a:gd name="T14" fmla="*/ 112 w 185"/>
                <a:gd name="T15" fmla="*/ 28 h 182"/>
                <a:gd name="T16" fmla="*/ 87 w 185"/>
                <a:gd name="T17" fmla="*/ 23 h 182"/>
                <a:gd name="T18" fmla="*/ 62 w 185"/>
                <a:gd name="T19" fmla="*/ 28 h 182"/>
                <a:gd name="T20" fmla="*/ 43 w 185"/>
                <a:gd name="T21" fmla="*/ 42 h 182"/>
                <a:gd name="T22" fmla="*/ 29 w 185"/>
                <a:gd name="T23" fmla="*/ 63 h 182"/>
                <a:gd name="T24" fmla="*/ 25 w 185"/>
                <a:gd name="T25" fmla="*/ 89 h 182"/>
                <a:gd name="T26" fmla="*/ 29 w 185"/>
                <a:gd name="T27" fmla="*/ 116 h 182"/>
                <a:gd name="T28" fmla="*/ 42 w 185"/>
                <a:gd name="T29" fmla="*/ 139 h 182"/>
                <a:gd name="T30" fmla="*/ 61 w 185"/>
                <a:gd name="T31" fmla="*/ 154 h 182"/>
                <a:gd name="T32" fmla="*/ 87 w 185"/>
                <a:gd name="T33" fmla="*/ 159 h 182"/>
                <a:gd name="T34" fmla="*/ 185 w 185"/>
                <a:gd name="T35" fmla="*/ 182 h 182"/>
                <a:gd name="T36" fmla="*/ 88 w 185"/>
                <a:gd name="T37" fmla="*/ 182 h 182"/>
                <a:gd name="T38" fmla="*/ 54 w 185"/>
                <a:gd name="T39" fmla="*/ 175 h 182"/>
                <a:gd name="T40" fmla="*/ 26 w 185"/>
                <a:gd name="T41" fmla="*/ 156 h 182"/>
                <a:gd name="T42" fmla="*/ 7 w 185"/>
                <a:gd name="T43" fmla="*/ 127 h 182"/>
                <a:gd name="T44" fmla="*/ 0 w 185"/>
                <a:gd name="T45" fmla="*/ 91 h 182"/>
                <a:gd name="T46" fmla="*/ 7 w 185"/>
                <a:gd name="T47" fmla="*/ 55 h 182"/>
                <a:gd name="T48" fmla="*/ 26 w 185"/>
                <a:gd name="T49" fmla="*/ 26 h 182"/>
                <a:gd name="T50" fmla="*/ 53 w 185"/>
                <a:gd name="T51" fmla="*/ 7 h 182"/>
                <a:gd name="T52" fmla="*/ 87 w 185"/>
                <a:gd name="T53" fmla="*/ 0 h 182"/>
                <a:gd name="T54" fmla="*/ 121 w 185"/>
                <a:gd name="T55" fmla="*/ 7 h 182"/>
                <a:gd name="T56" fmla="*/ 148 w 185"/>
                <a:gd name="T57" fmla="*/ 25 h 182"/>
                <a:gd name="T58" fmla="*/ 166 w 185"/>
                <a:gd name="T59" fmla="*/ 53 h 182"/>
                <a:gd name="T60" fmla="*/ 173 w 185"/>
                <a:gd name="T61" fmla="*/ 89 h 182"/>
                <a:gd name="T62" fmla="*/ 171 w 185"/>
                <a:gd name="T63" fmla="*/ 111 h 182"/>
                <a:gd name="T64" fmla="*/ 163 w 185"/>
                <a:gd name="T65" fmla="*/ 131 h 182"/>
                <a:gd name="T66" fmla="*/ 151 w 185"/>
                <a:gd name="T67" fmla="*/ 148 h 182"/>
                <a:gd name="T68" fmla="*/ 135 w 185"/>
                <a:gd name="T69" fmla="*/ 160 h 182"/>
                <a:gd name="T70" fmla="*/ 135 w 185"/>
                <a:gd name="T71" fmla="*/ 161 h 182"/>
                <a:gd name="T72" fmla="*/ 185 w 185"/>
                <a:gd name="T73" fmla="*/ 161 h 182"/>
                <a:gd name="T74" fmla="*/ 185 w 185"/>
                <a:gd name="T7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5" h="182">
                  <a:moveTo>
                    <a:pt x="87" y="159"/>
                  </a:moveTo>
                  <a:cubicBezTo>
                    <a:pt x="96" y="159"/>
                    <a:pt x="104" y="157"/>
                    <a:pt x="112" y="154"/>
                  </a:cubicBezTo>
                  <a:cubicBezTo>
                    <a:pt x="120" y="150"/>
                    <a:pt x="126" y="145"/>
                    <a:pt x="132" y="139"/>
                  </a:cubicBezTo>
                  <a:cubicBezTo>
                    <a:pt x="137" y="133"/>
                    <a:pt x="141" y="125"/>
                    <a:pt x="144" y="117"/>
                  </a:cubicBezTo>
                  <a:cubicBezTo>
                    <a:pt x="147" y="108"/>
                    <a:pt x="149" y="99"/>
                    <a:pt x="149" y="90"/>
                  </a:cubicBezTo>
                  <a:cubicBezTo>
                    <a:pt x="149" y="80"/>
                    <a:pt x="147" y="72"/>
                    <a:pt x="144" y="63"/>
                  </a:cubicBezTo>
                  <a:cubicBezTo>
                    <a:pt x="141" y="55"/>
                    <a:pt x="137" y="48"/>
                    <a:pt x="131" y="42"/>
                  </a:cubicBezTo>
                  <a:cubicBezTo>
                    <a:pt x="126" y="36"/>
                    <a:pt x="119" y="31"/>
                    <a:pt x="112" y="28"/>
                  </a:cubicBezTo>
                  <a:cubicBezTo>
                    <a:pt x="104" y="24"/>
                    <a:pt x="96" y="23"/>
                    <a:pt x="87" y="23"/>
                  </a:cubicBezTo>
                  <a:cubicBezTo>
                    <a:pt x="78" y="23"/>
                    <a:pt x="70" y="24"/>
                    <a:pt x="62" y="28"/>
                  </a:cubicBezTo>
                  <a:cubicBezTo>
                    <a:pt x="55" y="31"/>
                    <a:pt x="48" y="36"/>
                    <a:pt x="43" y="42"/>
                  </a:cubicBezTo>
                  <a:cubicBezTo>
                    <a:pt x="37" y="48"/>
                    <a:pt x="33" y="55"/>
                    <a:pt x="29" y="63"/>
                  </a:cubicBezTo>
                  <a:cubicBezTo>
                    <a:pt x="26" y="71"/>
                    <a:pt x="25" y="80"/>
                    <a:pt x="25" y="89"/>
                  </a:cubicBezTo>
                  <a:cubicBezTo>
                    <a:pt x="25" y="99"/>
                    <a:pt x="26" y="108"/>
                    <a:pt x="29" y="116"/>
                  </a:cubicBezTo>
                  <a:cubicBezTo>
                    <a:pt x="32" y="125"/>
                    <a:pt x="36" y="132"/>
                    <a:pt x="42" y="139"/>
                  </a:cubicBezTo>
                  <a:cubicBezTo>
                    <a:pt x="47" y="145"/>
                    <a:pt x="54" y="150"/>
                    <a:pt x="61" y="154"/>
                  </a:cubicBezTo>
                  <a:cubicBezTo>
                    <a:pt x="69" y="157"/>
                    <a:pt x="77" y="159"/>
                    <a:pt x="87" y="159"/>
                  </a:cubicBezTo>
                  <a:close/>
                  <a:moveTo>
                    <a:pt x="185" y="182"/>
                  </a:moveTo>
                  <a:lnTo>
                    <a:pt x="88" y="182"/>
                  </a:lnTo>
                  <a:cubicBezTo>
                    <a:pt x="76" y="182"/>
                    <a:pt x="65" y="179"/>
                    <a:pt x="54" y="175"/>
                  </a:cubicBezTo>
                  <a:cubicBezTo>
                    <a:pt x="43" y="170"/>
                    <a:pt x="34" y="164"/>
                    <a:pt x="26" y="156"/>
                  </a:cubicBezTo>
                  <a:cubicBezTo>
                    <a:pt x="18" y="148"/>
                    <a:pt x="12" y="139"/>
                    <a:pt x="7" y="127"/>
                  </a:cubicBezTo>
                  <a:cubicBezTo>
                    <a:pt x="3" y="116"/>
                    <a:pt x="0" y="104"/>
                    <a:pt x="0" y="91"/>
                  </a:cubicBezTo>
                  <a:cubicBezTo>
                    <a:pt x="0" y="78"/>
                    <a:pt x="3" y="66"/>
                    <a:pt x="7" y="55"/>
                  </a:cubicBezTo>
                  <a:cubicBezTo>
                    <a:pt x="12" y="44"/>
                    <a:pt x="18" y="34"/>
                    <a:pt x="26" y="26"/>
                  </a:cubicBezTo>
                  <a:cubicBezTo>
                    <a:pt x="33" y="18"/>
                    <a:pt x="43" y="12"/>
                    <a:pt x="53" y="7"/>
                  </a:cubicBezTo>
                  <a:cubicBezTo>
                    <a:pt x="64" y="2"/>
                    <a:pt x="75" y="0"/>
                    <a:pt x="87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8"/>
                    <a:pt x="148" y="25"/>
                  </a:cubicBezTo>
                  <a:cubicBezTo>
                    <a:pt x="156" y="33"/>
                    <a:pt x="162" y="43"/>
                    <a:pt x="166" y="53"/>
                  </a:cubicBezTo>
                  <a:cubicBezTo>
                    <a:pt x="171" y="64"/>
                    <a:pt x="173" y="76"/>
                    <a:pt x="173" y="89"/>
                  </a:cubicBezTo>
                  <a:cubicBezTo>
                    <a:pt x="173" y="96"/>
                    <a:pt x="172" y="103"/>
                    <a:pt x="171" y="111"/>
                  </a:cubicBezTo>
                  <a:cubicBezTo>
                    <a:pt x="169" y="118"/>
                    <a:pt x="167" y="125"/>
                    <a:pt x="163" y="131"/>
                  </a:cubicBezTo>
                  <a:cubicBezTo>
                    <a:pt x="160" y="137"/>
                    <a:pt x="156" y="143"/>
                    <a:pt x="151" y="148"/>
                  </a:cubicBezTo>
                  <a:cubicBezTo>
                    <a:pt x="146" y="153"/>
                    <a:pt x="141" y="157"/>
                    <a:pt x="135" y="160"/>
                  </a:cubicBezTo>
                  <a:lnTo>
                    <a:pt x="135" y="161"/>
                  </a:lnTo>
                  <a:lnTo>
                    <a:pt x="185" y="161"/>
                  </a:lnTo>
                  <a:lnTo>
                    <a:pt x="185" y="18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6" name="Freeform 49">
              <a:extLst>
                <a:ext uri="{FF2B5EF4-FFF2-40B4-BE49-F238E27FC236}">
                  <a16:creationId xmlns:a16="http://schemas.microsoft.com/office/drawing/2014/main" id="{DBD6FDBB-32F9-42AF-BD17-E23861C42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6513" y="3528933"/>
              <a:ext cx="94500" cy="131834"/>
            </a:xfrm>
            <a:custGeom>
              <a:avLst/>
              <a:gdLst>
                <a:gd name="T0" fmla="*/ 23 w 130"/>
                <a:gd name="T1" fmla="*/ 0 h 181"/>
                <a:gd name="T2" fmla="*/ 23 w 130"/>
                <a:gd name="T3" fmla="*/ 108 h 181"/>
                <a:gd name="T4" fmla="*/ 25 w 130"/>
                <a:gd name="T5" fmla="*/ 125 h 181"/>
                <a:gd name="T6" fmla="*/ 32 w 130"/>
                <a:gd name="T7" fmla="*/ 142 h 181"/>
                <a:gd name="T8" fmla="*/ 45 w 130"/>
                <a:gd name="T9" fmla="*/ 154 h 181"/>
                <a:gd name="T10" fmla="*/ 65 w 130"/>
                <a:gd name="T11" fmla="*/ 159 h 181"/>
                <a:gd name="T12" fmla="*/ 85 w 130"/>
                <a:gd name="T13" fmla="*/ 154 h 181"/>
                <a:gd name="T14" fmla="*/ 98 w 130"/>
                <a:gd name="T15" fmla="*/ 142 h 181"/>
                <a:gd name="T16" fmla="*/ 105 w 130"/>
                <a:gd name="T17" fmla="*/ 125 h 181"/>
                <a:gd name="T18" fmla="*/ 108 w 130"/>
                <a:gd name="T19" fmla="*/ 108 h 181"/>
                <a:gd name="T20" fmla="*/ 108 w 130"/>
                <a:gd name="T21" fmla="*/ 0 h 181"/>
                <a:gd name="T22" fmla="*/ 130 w 130"/>
                <a:gd name="T23" fmla="*/ 0 h 181"/>
                <a:gd name="T24" fmla="*/ 130 w 130"/>
                <a:gd name="T25" fmla="*/ 112 h 181"/>
                <a:gd name="T26" fmla="*/ 125 w 130"/>
                <a:gd name="T27" fmla="*/ 140 h 181"/>
                <a:gd name="T28" fmla="*/ 112 w 130"/>
                <a:gd name="T29" fmla="*/ 162 h 181"/>
                <a:gd name="T30" fmla="*/ 91 w 130"/>
                <a:gd name="T31" fmla="*/ 176 h 181"/>
                <a:gd name="T32" fmla="*/ 65 w 130"/>
                <a:gd name="T33" fmla="*/ 181 h 181"/>
                <a:gd name="T34" fmla="*/ 40 w 130"/>
                <a:gd name="T35" fmla="*/ 176 h 181"/>
                <a:gd name="T36" fmla="*/ 19 w 130"/>
                <a:gd name="T37" fmla="*/ 162 h 181"/>
                <a:gd name="T38" fmla="*/ 5 w 130"/>
                <a:gd name="T39" fmla="*/ 140 h 181"/>
                <a:gd name="T40" fmla="*/ 0 w 130"/>
                <a:gd name="T41" fmla="*/ 112 h 181"/>
                <a:gd name="T42" fmla="*/ 0 w 130"/>
                <a:gd name="T43" fmla="*/ 0 h 181"/>
                <a:gd name="T44" fmla="*/ 23 w 130"/>
                <a:gd name="T45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0" h="181">
                  <a:moveTo>
                    <a:pt x="23" y="0"/>
                  </a:moveTo>
                  <a:lnTo>
                    <a:pt x="23" y="108"/>
                  </a:lnTo>
                  <a:cubicBezTo>
                    <a:pt x="23" y="114"/>
                    <a:pt x="24" y="119"/>
                    <a:pt x="25" y="125"/>
                  </a:cubicBezTo>
                  <a:cubicBezTo>
                    <a:pt x="27" y="131"/>
                    <a:pt x="29" y="137"/>
                    <a:pt x="32" y="142"/>
                  </a:cubicBezTo>
                  <a:cubicBezTo>
                    <a:pt x="36" y="147"/>
                    <a:pt x="40" y="151"/>
                    <a:pt x="45" y="154"/>
                  </a:cubicBezTo>
                  <a:cubicBezTo>
                    <a:pt x="51" y="157"/>
                    <a:pt x="57" y="159"/>
                    <a:pt x="65" y="159"/>
                  </a:cubicBezTo>
                  <a:cubicBezTo>
                    <a:pt x="73" y="159"/>
                    <a:pt x="80" y="157"/>
                    <a:pt x="85" y="154"/>
                  </a:cubicBezTo>
                  <a:cubicBezTo>
                    <a:pt x="91" y="151"/>
                    <a:pt x="95" y="147"/>
                    <a:pt x="98" y="142"/>
                  </a:cubicBezTo>
                  <a:cubicBezTo>
                    <a:pt x="102" y="137"/>
                    <a:pt x="104" y="131"/>
                    <a:pt x="105" y="125"/>
                  </a:cubicBezTo>
                  <a:cubicBezTo>
                    <a:pt x="107" y="119"/>
                    <a:pt x="108" y="114"/>
                    <a:pt x="108" y="108"/>
                  </a:cubicBezTo>
                  <a:lnTo>
                    <a:pt x="108" y="0"/>
                  </a:lnTo>
                  <a:lnTo>
                    <a:pt x="130" y="0"/>
                  </a:lnTo>
                  <a:lnTo>
                    <a:pt x="130" y="112"/>
                  </a:lnTo>
                  <a:cubicBezTo>
                    <a:pt x="130" y="122"/>
                    <a:pt x="129" y="132"/>
                    <a:pt x="125" y="140"/>
                  </a:cubicBezTo>
                  <a:cubicBezTo>
                    <a:pt x="122" y="148"/>
                    <a:pt x="117" y="156"/>
                    <a:pt x="112" y="162"/>
                  </a:cubicBezTo>
                  <a:cubicBezTo>
                    <a:pt x="106" y="168"/>
                    <a:pt x="99" y="173"/>
                    <a:pt x="91" y="176"/>
                  </a:cubicBezTo>
                  <a:cubicBezTo>
                    <a:pt x="83" y="179"/>
                    <a:pt x="74" y="181"/>
                    <a:pt x="65" y="181"/>
                  </a:cubicBezTo>
                  <a:cubicBezTo>
                    <a:pt x="56" y="181"/>
                    <a:pt x="48" y="179"/>
                    <a:pt x="40" y="176"/>
                  </a:cubicBezTo>
                  <a:cubicBezTo>
                    <a:pt x="32" y="173"/>
                    <a:pt x="25" y="168"/>
                    <a:pt x="19" y="162"/>
                  </a:cubicBezTo>
                  <a:cubicBezTo>
                    <a:pt x="13" y="156"/>
                    <a:pt x="8" y="148"/>
                    <a:pt x="5" y="140"/>
                  </a:cubicBezTo>
                  <a:cubicBezTo>
                    <a:pt x="2" y="132"/>
                    <a:pt x="0" y="122"/>
                    <a:pt x="0" y="112"/>
                  </a:cubicBez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50">
              <a:extLst>
                <a:ext uri="{FF2B5EF4-FFF2-40B4-BE49-F238E27FC236}">
                  <a16:creationId xmlns:a16="http://schemas.microsoft.com/office/drawing/2014/main" id="{5B4B117E-11E2-471A-A1D9-0D7B04D7F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7679" y="3528930"/>
              <a:ext cx="82834" cy="129500"/>
            </a:xfrm>
            <a:custGeom>
              <a:avLst/>
              <a:gdLst>
                <a:gd name="T0" fmla="*/ 0 w 113"/>
                <a:gd name="T1" fmla="*/ 0 h 177"/>
                <a:gd name="T2" fmla="*/ 109 w 113"/>
                <a:gd name="T3" fmla="*/ 0 h 177"/>
                <a:gd name="T4" fmla="*/ 109 w 113"/>
                <a:gd name="T5" fmla="*/ 22 h 177"/>
                <a:gd name="T6" fmla="*/ 23 w 113"/>
                <a:gd name="T7" fmla="*/ 22 h 177"/>
                <a:gd name="T8" fmla="*/ 23 w 113"/>
                <a:gd name="T9" fmla="*/ 75 h 177"/>
                <a:gd name="T10" fmla="*/ 103 w 113"/>
                <a:gd name="T11" fmla="*/ 75 h 177"/>
                <a:gd name="T12" fmla="*/ 103 w 113"/>
                <a:gd name="T13" fmla="*/ 97 h 177"/>
                <a:gd name="T14" fmla="*/ 23 w 113"/>
                <a:gd name="T15" fmla="*/ 97 h 177"/>
                <a:gd name="T16" fmla="*/ 23 w 113"/>
                <a:gd name="T17" fmla="*/ 154 h 177"/>
                <a:gd name="T18" fmla="*/ 113 w 113"/>
                <a:gd name="T19" fmla="*/ 154 h 177"/>
                <a:gd name="T20" fmla="*/ 113 w 113"/>
                <a:gd name="T21" fmla="*/ 177 h 177"/>
                <a:gd name="T22" fmla="*/ 0 w 113"/>
                <a:gd name="T23" fmla="*/ 177 h 177"/>
                <a:gd name="T24" fmla="*/ 0 w 113"/>
                <a:gd name="T2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177">
                  <a:moveTo>
                    <a:pt x="0" y="0"/>
                  </a:moveTo>
                  <a:lnTo>
                    <a:pt x="109" y="0"/>
                  </a:lnTo>
                  <a:lnTo>
                    <a:pt x="109" y="22"/>
                  </a:lnTo>
                  <a:lnTo>
                    <a:pt x="23" y="22"/>
                  </a:lnTo>
                  <a:lnTo>
                    <a:pt x="23" y="75"/>
                  </a:lnTo>
                  <a:lnTo>
                    <a:pt x="103" y="75"/>
                  </a:lnTo>
                  <a:lnTo>
                    <a:pt x="103" y="97"/>
                  </a:lnTo>
                  <a:lnTo>
                    <a:pt x="23" y="97"/>
                  </a:lnTo>
                  <a:lnTo>
                    <a:pt x="23" y="154"/>
                  </a:lnTo>
                  <a:lnTo>
                    <a:pt x="113" y="154"/>
                  </a:lnTo>
                  <a:lnTo>
                    <a:pt x="11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51">
              <a:extLst>
                <a:ext uri="{FF2B5EF4-FFF2-40B4-BE49-F238E27FC236}">
                  <a16:creationId xmlns:a16="http://schemas.microsoft.com/office/drawing/2014/main" id="{F90DA70F-25D9-423E-9B0B-E505A72F19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62013" y="3784430"/>
              <a:ext cx="107333" cy="129500"/>
            </a:xfrm>
            <a:custGeom>
              <a:avLst/>
              <a:gdLst>
                <a:gd name="T0" fmla="*/ 22 w 147"/>
                <a:gd name="T1" fmla="*/ 154 h 177"/>
                <a:gd name="T2" fmla="*/ 51 w 147"/>
                <a:gd name="T3" fmla="*/ 154 h 177"/>
                <a:gd name="T4" fmla="*/ 79 w 147"/>
                <a:gd name="T5" fmla="*/ 150 h 177"/>
                <a:gd name="T6" fmla="*/ 101 w 147"/>
                <a:gd name="T7" fmla="*/ 138 h 177"/>
                <a:gd name="T8" fmla="*/ 117 w 147"/>
                <a:gd name="T9" fmla="*/ 117 h 177"/>
                <a:gd name="T10" fmla="*/ 122 w 147"/>
                <a:gd name="T11" fmla="*/ 88 h 177"/>
                <a:gd name="T12" fmla="*/ 120 w 147"/>
                <a:gd name="T13" fmla="*/ 68 h 177"/>
                <a:gd name="T14" fmla="*/ 110 w 147"/>
                <a:gd name="T15" fmla="*/ 47 h 177"/>
                <a:gd name="T16" fmla="*/ 90 w 147"/>
                <a:gd name="T17" fmla="*/ 29 h 177"/>
                <a:gd name="T18" fmla="*/ 57 w 147"/>
                <a:gd name="T19" fmla="*/ 22 h 177"/>
                <a:gd name="T20" fmla="*/ 22 w 147"/>
                <a:gd name="T21" fmla="*/ 22 h 177"/>
                <a:gd name="T22" fmla="*/ 22 w 147"/>
                <a:gd name="T23" fmla="*/ 154 h 177"/>
                <a:gd name="T24" fmla="*/ 0 w 147"/>
                <a:gd name="T25" fmla="*/ 0 h 177"/>
                <a:gd name="T26" fmla="*/ 58 w 147"/>
                <a:gd name="T27" fmla="*/ 0 h 177"/>
                <a:gd name="T28" fmla="*/ 89 w 147"/>
                <a:gd name="T29" fmla="*/ 4 h 177"/>
                <a:gd name="T30" fmla="*/ 113 w 147"/>
                <a:gd name="T31" fmla="*/ 15 h 177"/>
                <a:gd name="T32" fmla="*/ 129 w 147"/>
                <a:gd name="T33" fmla="*/ 32 h 177"/>
                <a:gd name="T34" fmla="*/ 139 w 147"/>
                <a:gd name="T35" fmla="*/ 51 h 177"/>
                <a:gd name="T36" fmla="*/ 145 w 147"/>
                <a:gd name="T37" fmla="*/ 70 h 177"/>
                <a:gd name="T38" fmla="*/ 147 w 147"/>
                <a:gd name="T39" fmla="*/ 88 h 177"/>
                <a:gd name="T40" fmla="*/ 141 w 147"/>
                <a:gd name="T41" fmla="*/ 121 h 177"/>
                <a:gd name="T42" fmla="*/ 123 w 147"/>
                <a:gd name="T43" fmla="*/ 149 h 177"/>
                <a:gd name="T44" fmla="*/ 94 w 147"/>
                <a:gd name="T45" fmla="*/ 169 h 177"/>
                <a:gd name="T46" fmla="*/ 54 w 147"/>
                <a:gd name="T47" fmla="*/ 177 h 177"/>
                <a:gd name="T48" fmla="*/ 0 w 147"/>
                <a:gd name="T49" fmla="*/ 177 h 177"/>
                <a:gd name="T50" fmla="*/ 0 w 147"/>
                <a:gd name="T51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7" h="177">
                  <a:moveTo>
                    <a:pt x="22" y="154"/>
                  </a:moveTo>
                  <a:lnTo>
                    <a:pt x="51" y="154"/>
                  </a:lnTo>
                  <a:cubicBezTo>
                    <a:pt x="61" y="154"/>
                    <a:pt x="70" y="153"/>
                    <a:pt x="79" y="150"/>
                  </a:cubicBezTo>
                  <a:cubicBezTo>
                    <a:pt x="87" y="147"/>
                    <a:pt x="95" y="143"/>
                    <a:pt x="101" y="138"/>
                  </a:cubicBezTo>
                  <a:cubicBezTo>
                    <a:pt x="108" y="132"/>
                    <a:pt x="113" y="125"/>
                    <a:pt x="117" y="117"/>
                  </a:cubicBezTo>
                  <a:cubicBezTo>
                    <a:pt x="120" y="109"/>
                    <a:pt x="122" y="99"/>
                    <a:pt x="122" y="88"/>
                  </a:cubicBezTo>
                  <a:cubicBezTo>
                    <a:pt x="122" y="82"/>
                    <a:pt x="122" y="76"/>
                    <a:pt x="120" y="68"/>
                  </a:cubicBezTo>
                  <a:cubicBezTo>
                    <a:pt x="118" y="61"/>
                    <a:pt x="115" y="53"/>
                    <a:pt x="110" y="47"/>
                  </a:cubicBezTo>
                  <a:cubicBezTo>
                    <a:pt x="105" y="40"/>
                    <a:pt x="98" y="34"/>
                    <a:pt x="90" y="29"/>
                  </a:cubicBezTo>
                  <a:cubicBezTo>
                    <a:pt x="81" y="24"/>
                    <a:pt x="70" y="22"/>
                    <a:pt x="57" y="22"/>
                  </a:cubicBezTo>
                  <a:lnTo>
                    <a:pt x="22" y="22"/>
                  </a:lnTo>
                  <a:lnTo>
                    <a:pt x="22" y="154"/>
                  </a:lnTo>
                  <a:close/>
                  <a:moveTo>
                    <a:pt x="0" y="0"/>
                  </a:moveTo>
                  <a:lnTo>
                    <a:pt x="58" y="0"/>
                  </a:lnTo>
                  <a:cubicBezTo>
                    <a:pt x="70" y="0"/>
                    <a:pt x="81" y="1"/>
                    <a:pt x="89" y="4"/>
                  </a:cubicBezTo>
                  <a:cubicBezTo>
                    <a:pt x="98" y="7"/>
                    <a:pt x="106" y="10"/>
                    <a:pt x="113" y="15"/>
                  </a:cubicBezTo>
                  <a:cubicBezTo>
                    <a:pt x="119" y="20"/>
                    <a:pt x="125" y="25"/>
                    <a:pt x="129" y="32"/>
                  </a:cubicBezTo>
                  <a:cubicBezTo>
                    <a:pt x="134" y="38"/>
                    <a:pt x="137" y="44"/>
                    <a:pt x="139" y="51"/>
                  </a:cubicBezTo>
                  <a:cubicBezTo>
                    <a:pt x="142" y="57"/>
                    <a:pt x="144" y="64"/>
                    <a:pt x="145" y="70"/>
                  </a:cubicBezTo>
                  <a:cubicBezTo>
                    <a:pt x="146" y="77"/>
                    <a:pt x="147" y="83"/>
                    <a:pt x="147" y="88"/>
                  </a:cubicBezTo>
                  <a:cubicBezTo>
                    <a:pt x="147" y="99"/>
                    <a:pt x="145" y="110"/>
                    <a:pt x="141" y="121"/>
                  </a:cubicBezTo>
                  <a:cubicBezTo>
                    <a:pt x="137" y="132"/>
                    <a:pt x="131" y="141"/>
                    <a:pt x="123" y="149"/>
                  </a:cubicBezTo>
                  <a:cubicBezTo>
                    <a:pt x="115" y="157"/>
                    <a:pt x="106" y="164"/>
                    <a:pt x="94" y="169"/>
                  </a:cubicBezTo>
                  <a:cubicBezTo>
                    <a:pt x="83" y="174"/>
                    <a:pt x="69" y="177"/>
                    <a:pt x="54" y="177"/>
                  </a:cubicBez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52">
              <a:extLst>
                <a:ext uri="{FF2B5EF4-FFF2-40B4-BE49-F238E27FC236}">
                  <a16:creationId xmlns:a16="http://schemas.microsoft.com/office/drawing/2014/main" id="{7BB9127B-D543-4C2A-B99C-36EDCDE0F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179" y="3784430"/>
              <a:ext cx="82834" cy="129500"/>
            </a:xfrm>
            <a:custGeom>
              <a:avLst/>
              <a:gdLst>
                <a:gd name="T0" fmla="*/ 0 w 113"/>
                <a:gd name="T1" fmla="*/ 0 h 177"/>
                <a:gd name="T2" fmla="*/ 109 w 113"/>
                <a:gd name="T3" fmla="*/ 0 h 177"/>
                <a:gd name="T4" fmla="*/ 109 w 113"/>
                <a:gd name="T5" fmla="*/ 22 h 177"/>
                <a:gd name="T6" fmla="*/ 23 w 113"/>
                <a:gd name="T7" fmla="*/ 22 h 177"/>
                <a:gd name="T8" fmla="*/ 23 w 113"/>
                <a:gd name="T9" fmla="*/ 75 h 177"/>
                <a:gd name="T10" fmla="*/ 103 w 113"/>
                <a:gd name="T11" fmla="*/ 75 h 177"/>
                <a:gd name="T12" fmla="*/ 103 w 113"/>
                <a:gd name="T13" fmla="*/ 97 h 177"/>
                <a:gd name="T14" fmla="*/ 23 w 113"/>
                <a:gd name="T15" fmla="*/ 97 h 177"/>
                <a:gd name="T16" fmla="*/ 23 w 113"/>
                <a:gd name="T17" fmla="*/ 154 h 177"/>
                <a:gd name="T18" fmla="*/ 113 w 113"/>
                <a:gd name="T19" fmla="*/ 154 h 177"/>
                <a:gd name="T20" fmla="*/ 113 w 113"/>
                <a:gd name="T21" fmla="*/ 177 h 177"/>
                <a:gd name="T22" fmla="*/ 0 w 113"/>
                <a:gd name="T23" fmla="*/ 177 h 177"/>
                <a:gd name="T24" fmla="*/ 0 w 113"/>
                <a:gd name="T2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177">
                  <a:moveTo>
                    <a:pt x="0" y="0"/>
                  </a:moveTo>
                  <a:lnTo>
                    <a:pt x="109" y="0"/>
                  </a:lnTo>
                  <a:lnTo>
                    <a:pt x="109" y="22"/>
                  </a:lnTo>
                  <a:lnTo>
                    <a:pt x="23" y="22"/>
                  </a:lnTo>
                  <a:lnTo>
                    <a:pt x="23" y="75"/>
                  </a:lnTo>
                  <a:lnTo>
                    <a:pt x="103" y="75"/>
                  </a:lnTo>
                  <a:lnTo>
                    <a:pt x="103" y="97"/>
                  </a:lnTo>
                  <a:lnTo>
                    <a:pt x="23" y="97"/>
                  </a:lnTo>
                  <a:lnTo>
                    <a:pt x="23" y="154"/>
                  </a:lnTo>
                  <a:lnTo>
                    <a:pt x="113" y="154"/>
                  </a:lnTo>
                  <a:lnTo>
                    <a:pt x="11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53">
              <a:extLst>
                <a:ext uri="{FF2B5EF4-FFF2-40B4-BE49-F238E27FC236}">
                  <a16:creationId xmlns:a16="http://schemas.microsoft.com/office/drawing/2014/main" id="{67184893-B1D0-4515-8555-0C6866F66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3345" y="3780930"/>
              <a:ext cx="81667" cy="136499"/>
            </a:xfrm>
            <a:custGeom>
              <a:avLst/>
              <a:gdLst>
                <a:gd name="T0" fmla="*/ 19 w 112"/>
                <a:gd name="T1" fmla="*/ 145 h 186"/>
                <a:gd name="T2" fmla="*/ 35 w 112"/>
                <a:gd name="T3" fmla="*/ 159 h 186"/>
                <a:gd name="T4" fmla="*/ 55 w 112"/>
                <a:gd name="T5" fmla="*/ 164 h 186"/>
                <a:gd name="T6" fmla="*/ 66 w 112"/>
                <a:gd name="T7" fmla="*/ 162 h 186"/>
                <a:gd name="T8" fmla="*/ 77 w 112"/>
                <a:gd name="T9" fmla="*/ 156 h 186"/>
                <a:gd name="T10" fmla="*/ 85 w 112"/>
                <a:gd name="T11" fmla="*/ 147 h 186"/>
                <a:gd name="T12" fmla="*/ 88 w 112"/>
                <a:gd name="T13" fmla="*/ 134 h 186"/>
                <a:gd name="T14" fmla="*/ 82 w 112"/>
                <a:gd name="T15" fmla="*/ 118 h 186"/>
                <a:gd name="T16" fmla="*/ 67 w 112"/>
                <a:gd name="T17" fmla="*/ 109 h 186"/>
                <a:gd name="T18" fmla="*/ 47 w 112"/>
                <a:gd name="T19" fmla="*/ 102 h 186"/>
                <a:gd name="T20" fmla="*/ 27 w 112"/>
                <a:gd name="T21" fmla="*/ 93 h 186"/>
                <a:gd name="T22" fmla="*/ 11 w 112"/>
                <a:gd name="T23" fmla="*/ 77 h 186"/>
                <a:gd name="T24" fmla="*/ 5 w 112"/>
                <a:gd name="T25" fmla="*/ 50 h 186"/>
                <a:gd name="T26" fmla="*/ 8 w 112"/>
                <a:gd name="T27" fmla="*/ 33 h 186"/>
                <a:gd name="T28" fmla="*/ 19 w 112"/>
                <a:gd name="T29" fmla="*/ 17 h 186"/>
                <a:gd name="T30" fmla="*/ 36 w 112"/>
                <a:gd name="T31" fmla="*/ 5 h 186"/>
                <a:gd name="T32" fmla="*/ 62 w 112"/>
                <a:gd name="T33" fmla="*/ 0 h 186"/>
                <a:gd name="T34" fmla="*/ 89 w 112"/>
                <a:gd name="T35" fmla="*/ 4 h 186"/>
                <a:gd name="T36" fmla="*/ 111 w 112"/>
                <a:gd name="T37" fmla="*/ 20 h 186"/>
                <a:gd name="T38" fmla="*/ 92 w 112"/>
                <a:gd name="T39" fmla="*/ 38 h 186"/>
                <a:gd name="T40" fmla="*/ 80 w 112"/>
                <a:gd name="T41" fmla="*/ 27 h 186"/>
                <a:gd name="T42" fmla="*/ 62 w 112"/>
                <a:gd name="T43" fmla="*/ 23 h 186"/>
                <a:gd name="T44" fmla="*/ 46 w 112"/>
                <a:gd name="T45" fmla="*/ 25 h 186"/>
                <a:gd name="T46" fmla="*/ 36 w 112"/>
                <a:gd name="T47" fmla="*/ 32 h 186"/>
                <a:gd name="T48" fmla="*/ 31 w 112"/>
                <a:gd name="T49" fmla="*/ 41 h 186"/>
                <a:gd name="T50" fmla="*/ 29 w 112"/>
                <a:gd name="T51" fmla="*/ 50 h 186"/>
                <a:gd name="T52" fmla="*/ 36 w 112"/>
                <a:gd name="T53" fmla="*/ 67 h 186"/>
                <a:gd name="T54" fmla="*/ 51 w 112"/>
                <a:gd name="T55" fmla="*/ 77 h 186"/>
                <a:gd name="T56" fmla="*/ 71 w 112"/>
                <a:gd name="T57" fmla="*/ 83 h 186"/>
                <a:gd name="T58" fmla="*/ 91 w 112"/>
                <a:gd name="T59" fmla="*/ 92 h 186"/>
                <a:gd name="T60" fmla="*/ 106 w 112"/>
                <a:gd name="T61" fmla="*/ 106 h 186"/>
                <a:gd name="T62" fmla="*/ 112 w 112"/>
                <a:gd name="T63" fmla="*/ 131 h 186"/>
                <a:gd name="T64" fmla="*/ 108 w 112"/>
                <a:gd name="T65" fmla="*/ 154 h 186"/>
                <a:gd name="T66" fmla="*/ 95 w 112"/>
                <a:gd name="T67" fmla="*/ 172 h 186"/>
                <a:gd name="T68" fmla="*/ 77 w 112"/>
                <a:gd name="T69" fmla="*/ 182 h 186"/>
                <a:gd name="T70" fmla="*/ 54 w 112"/>
                <a:gd name="T71" fmla="*/ 186 h 186"/>
                <a:gd name="T72" fmla="*/ 23 w 112"/>
                <a:gd name="T73" fmla="*/ 180 h 186"/>
                <a:gd name="T74" fmla="*/ 0 w 112"/>
                <a:gd name="T75" fmla="*/ 162 h 186"/>
                <a:gd name="T76" fmla="*/ 19 w 112"/>
                <a:gd name="T77" fmla="*/ 14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2" h="186">
                  <a:moveTo>
                    <a:pt x="19" y="145"/>
                  </a:moveTo>
                  <a:cubicBezTo>
                    <a:pt x="23" y="151"/>
                    <a:pt x="28" y="156"/>
                    <a:pt x="35" y="159"/>
                  </a:cubicBezTo>
                  <a:cubicBezTo>
                    <a:pt x="41" y="162"/>
                    <a:pt x="48" y="164"/>
                    <a:pt x="55" y="164"/>
                  </a:cubicBezTo>
                  <a:cubicBezTo>
                    <a:pt x="58" y="164"/>
                    <a:pt x="62" y="163"/>
                    <a:pt x="66" y="162"/>
                  </a:cubicBezTo>
                  <a:cubicBezTo>
                    <a:pt x="70" y="160"/>
                    <a:pt x="74" y="159"/>
                    <a:pt x="77" y="156"/>
                  </a:cubicBezTo>
                  <a:cubicBezTo>
                    <a:pt x="80" y="154"/>
                    <a:pt x="83" y="150"/>
                    <a:pt x="85" y="147"/>
                  </a:cubicBezTo>
                  <a:cubicBezTo>
                    <a:pt x="87" y="143"/>
                    <a:pt x="88" y="139"/>
                    <a:pt x="88" y="134"/>
                  </a:cubicBezTo>
                  <a:cubicBezTo>
                    <a:pt x="88" y="127"/>
                    <a:pt x="86" y="122"/>
                    <a:pt x="82" y="118"/>
                  </a:cubicBezTo>
                  <a:cubicBezTo>
                    <a:pt x="78" y="115"/>
                    <a:pt x="73" y="112"/>
                    <a:pt x="67" y="109"/>
                  </a:cubicBezTo>
                  <a:cubicBezTo>
                    <a:pt x="60" y="107"/>
                    <a:pt x="54" y="105"/>
                    <a:pt x="47" y="102"/>
                  </a:cubicBezTo>
                  <a:cubicBezTo>
                    <a:pt x="39" y="100"/>
                    <a:pt x="33" y="97"/>
                    <a:pt x="27" y="93"/>
                  </a:cubicBezTo>
                  <a:cubicBezTo>
                    <a:pt x="21" y="89"/>
                    <a:pt x="15" y="84"/>
                    <a:pt x="11" y="77"/>
                  </a:cubicBezTo>
                  <a:cubicBezTo>
                    <a:pt x="7" y="70"/>
                    <a:pt x="5" y="61"/>
                    <a:pt x="5" y="50"/>
                  </a:cubicBezTo>
                  <a:cubicBezTo>
                    <a:pt x="5" y="44"/>
                    <a:pt x="6" y="39"/>
                    <a:pt x="8" y="33"/>
                  </a:cubicBezTo>
                  <a:cubicBezTo>
                    <a:pt x="11" y="27"/>
                    <a:pt x="14" y="22"/>
                    <a:pt x="19" y="17"/>
                  </a:cubicBezTo>
                  <a:cubicBezTo>
                    <a:pt x="23" y="12"/>
                    <a:pt x="29" y="8"/>
                    <a:pt x="36" y="5"/>
                  </a:cubicBezTo>
                  <a:cubicBezTo>
                    <a:pt x="43" y="2"/>
                    <a:pt x="52" y="0"/>
                    <a:pt x="62" y="0"/>
                  </a:cubicBezTo>
                  <a:cubicBezTo>
                    <a:pt x="71" y="0"/>
                    <a:pt x="80" y="1"/>
                    <a:pt x="89" y="4"/>
                  </a:cubicBezTo>
                  <a:cubicBezTo>
                    <a:pt x="97" y="7"/>
                    <a:pt x="104" y="12"/>
                    <a:pt x="111" y="20"/>
                  </a:cubicBezTo>
                  <a:lnTo>
                    <a:pt x="92" y="38"/>
                  </a:lnTo>
                  <a:cubicBezTo>
                    <a:pt x="89" y="33"/>
                    <a:pt x="85" y="30"/>
                    <a:pt x="80" y="27"/>
                  </a:cubicBezTo>
                  <a:cubicBezTo>
                    <a:pt x="75" y="24"/>
                    <a:pt x="69" y="23"/>
                    <a:pt x="62" y="23"/>
                  </a:cubicBezTo>
                  <a:cubicBezTo>
                    <a:pt x="56" y="23"/>
                    <a:pt x="51" y="23"/>
                    <a:pt x="46" y="25"/>
                  </a:cubicBezTo>
                  <a:cubicBezTo>
                    <a:pt x="42" y="27"/>
                    <a:pt x="39" y="29"/>
                    <a:pt x="36" y="32"/>
                  </a:cubicBezTo>
                  <a:cubicBezTo>
                    <a:pt x="34" y="35"/>
                    <a:pt x="32" y="38"/>
                    <a:pt x="31" y="41"/>
                  </a:cubicBezTo>
                  <a:cubicBezTo>
                    <a:pt x="30" y="44"/>
                    <a:pt x="29" y="47"/>
                    <a:pt x="29" y="50"/>
                  </a:cubicBezTo>
                  <a:cubicBezTo>
                    <a:pt x="29" y="57"/>
                    <a:pt x="31" y="63"/>
                    <a:pt x="36" y="67"/>
                  </a:cubicBezTo>
                  <a:cubicBezTo>
                    <a:pt x="40" y="71"/>
                    <a:pt x="45" y="74"/>
                    <a:pt x="51" y="77"/>
                  </a:cubicBezTo>
                  <a:cubicBezTo>
                    <a:pt x="57" y="79"/>
                    <a:pt x="64" y="81"/>
                    <a:pt x="71" y="83"/>
                  </a:cubicBezTo>
                  <a:cubicBezTo>
                    <a:pt x="78" y="85"/>
                    <a:pt x="85" y="88"/>
                    <a:pt x="91" y="92"/>
                  </a:cubicBezTo>
                  <a:cubicBezTo>
                    <a:pt x="97" y="95"/>
                    <a:pt x="102" y="100"/>
                    <a:pt x="106" y="106"/>
                  </a:cubicBezTo>
                  <a:cubicBezTo>
                    <a:pt x="110" y="112"/>
                    <a:pt x="112" y="121"/>
                    <a:pt x="112" y="131"/>
                  </a:cubicBezTo>
                  <a:cubicBezTo>
                    <a:pt x="112" y="140"/>
                    <a:pt x="111" y="148"/>
                    <a:pt x="108" y="154"/>
                  </a:cubicBezTo>
                  <a:cubicBezTo>
                    <a:pt x="105" y="161"/>
                    <a:pt x="100" y="167"/>
                    <a:pt x="95" y="172"/>
                  </a:cubicBezTo>
                  <a:cubicBezTo>
                    <a:pt x="90" y="176"/>
                    <a:pt x="84" y="180"/>
                    <a:pt x="77" y="182"/>
                  </a:cubicBezTo>
                  <a:cubicBezTo>
                    <a:pt x="70" y="185"/>
                    <a:pt x="62" y="186"/>
                    <a:pt x="54" y="186"/>
                  </a:cubicBezTo>
                  <a:cubicBezTo>
                    <a:pt x="43" y="186"/>
                    <a:pt x="33" y="184"/>
                    <a:pt x="23" y="180"/>
                  </a:cubicBezTo>
                  <a:cubicBezTo>
                    <a:pt x="14" y="176"/>
                    <a:pt x="6" y="170"/>
                    <a:pt x="0" y="162"/>
                  </a:cubicBezTo>
                  <a:lnTo>
                    <a:pt x="19" y="14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54">
              <a:extLst>
                <a:ext uri="{FF2B5EF4-FFF2-40B4-BE49-F238E27FC236}">
                  <a16:creationId xmlns:a16="http://schemas.microsoft.com/office/drawing/2014/main" id="{483D5D20-D61F-41D4-9A15-16DE32ABE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4179" y="3780926"/>
              <a:ext cx="109667" cy="136499"/>
            </a:xfrm>
            <a:custGeom>
              <a:avLst/>
              <a:gdLst>
                <a:gd name="T0" fmla="*/ 128 w 150"/>
                <a:gd name="T1" fmla="*/ 43 h 186"/>
                <a:gd name="T2" fmla="*/ 110 w 150"/>
                <a:gd name="T3" fmla="*/ 28 h 186"/>
                <a:gd name="T4" fmla="*/ 87 w 150"/>
                <a:gd name="T5" fmla="*/ 23 h 186"/>
                <a:gd name="T6" fmla="*/ 61 w 150"/>
                <a:gd name="T7" fmla="*/ 28 h 186"/>
                <a:gd name="T8" fmla="*/ 42 w 150"/>
                <a:gd name="T9" fmla="*/ 44 h 186"/>
                <a:gd name="T10" fmla="*/ 29 w 150"/>
                <a:gd name="T11" fmla="*/ 66 h 186"/>
                <a:gd name="T12" fmla="*/ 24 w 150"/>
                <a:gd name="T13" fmla="*/ 95 h 186"/>
                <a:gd name="T14" fmla="*/ 29 w 150"/>
                <a:gd name="T15" fmla="*/ 121 h 186"/>
                <a:gd name="T16" fmla="*/ 41 w 150"/>
                <a:gd name="T17" fmla="*/ 143 h 186"/>
                <a:gd name="T18" fmla="*/ 61 w 150"/>
                <a:gd name="T19" fmla="*/ 158 h 186"/>
                <a:gd name="T20" fmla="*/ 87 w 150"/>
                <a:gd name="T21" fmla="*/ 164 h 186"/>
                <a:gd name="T22" fmla="*/ 112 w 150"/>
                <a:gd name="T23" fmla="*/ 157 h 186"/>
                <a:gd name="T24" fmla="*/ 131 w 150"/>
                <a:gd name="T25" fmla="*/ 140 h 186"/>
                <a:gd name="T26" fmla="*/ 150 w 150"/>
                <a:gd name="T27" fmla="*/ 155 h 186"/>
                <a:gd name="T28" fmla="*/ 144 w 150"/>
                <a:gd name="T29" fmla="*/ 163 h 186"/>
                <a:gd name="T30" fmla="*/ 131 w 150"/>
                <a:gd name="T31" fmla="*/ 173 h 186"/>
                <a:gd name="T32" fmla="*/ 112 w 150"/>
                <a:gd name="T33" fmla="*/ 182 h 186"/>
                <a:gd name="T34" fmla="*/ 87 w 150"/>
                <a:gd name="T35" fmla="*/ 186 h 186"/>
                <a:gd name="T36" fmla="*/ 51 w 150"/>
                <a:gd name="T37" fmla="*/ 178 h 186"/>
                <a:gd name="T38" fmla="*/ 23 w 150"/>
                <a:gd name="T39" fmla="*/ 157 h 186"/>
                <a:gd name="T40" fmla="*/ 6 w 150"/>
                <a:gd name="T41" fmla="*/ 128 h 186"/>
                <a:gd name="T42" fmla="*/ 0 w 150"/>
                <a:gd name="T43" fmla="*/ 95 h 186"/>
                <a:gd name="T44" fmla="*/ 7 w 150"/>
                <a:gd name="T45" fmla="*/ 57 h 186"/>
                <a:gd name="T46" fmla="*/ 24 w 150"/>
                <a:gd name="T47" fmla="*/ 27 h 186"/>
                <a:gd name="T48" fmla="*/ 52 w 150"/>
                <a:gd name="T49" fmla="*/ 7 h 186"/>
                <a:gd name="T50" fmla="*/ 88 w 150"/>
                <a:gd name="T51" fmla="*/ 0 h 186"/>
                <a:gd name="T52" fmla="*/ 120 w 150"/>
                <a:gd name="T53" fmla="*/ 7 h 186"/>
                <a:gd name="T54" fmla="*/ 147 w 150"/>
                <a:gd name="T55" fmla="*/ 28 h 186"/>
                <a:gd name="T56" fmla="*/ 128 w 150"/>
                <a:gd name="T57" fmla="*/ 4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0" h="186">
                  <a:moveTo>
                    <a:pt x="128" y="43"/>
                  </a:moveTo>
                  <a:cubicBezTo>
                    <a:pt x="123" y="36"/>
                    <a:pt x="117" y="31"/>
                    <a:pt x="110" y="28"/>
                  </a:cubicBezTo>
                  <a:cubicBezTo>
                    <a:pt x="102" y="24"/>
                    <a:pt x="95" y="23"/>
                    <a:pt x="87" y="23"/>
                  </a:cubicBezTo>
                  <a:cubicBezTo>
                    <a:pt x="78" y="23"/>
                    <a:pt x="69" y="24"/>
                    <a:pt x="61" y="28"/>
                  </a:cubicBezTo>
                  <a:cubicBezTo>
                    <a:pt x="54" y="32"/>
                    <a:pt x="47" y="37"/>
                    <a:pt x="42" y="44"/>
                  </a:cubicBezTo>
                  <a:cubicBezTo>
                    <a:pt x="36" y="50"/>
                    <a:pt x="32" y="58"/>
                    <a:pt x="29" y="66"/>
                  </a:cubicBezTo>
                  <a:cubicBezTo>
                    <a:pt x="26" y="75"/>
                    <a:pt x="24" y="85"/>
                    <a:pt x="24" y="95"/>
                  </a:cubicBezTo>
                  <a:cubicBezTo>
                    <a:pt x="24" y="104"/>
                    <a:pt x="26" y="113"/>
                    <a:pt x="29" y="121"/>
                  </a:cubicBezTo>
                  <a:cubicBezTo>
                    <a:pt x="31" y="129"/>
                    <a:pt x="36" y="137"/>
                    <a:pt x="41" y="143"/>
                  </a:cubicBezTo>
                  <a:cubicBezTo>
                    <a:pt x="46" y="149"/>
                    <a:pt x="53" y="154"/>
                    <a:pt x="61" y="158"/>
                  </a:cubicBezTo>
                  <a:cubicBezTo>
                    <a:pt x="68" y="162"/>
                    <a:pt x="77" y="164"/>
                    <a:pt x="87" y="164"/>
                  </a:cubicBezTo>
                  <a:cubicBezTo>
                    <a:pt x="97" y="164"/>
                    <a:pt x="105" y="162"/>
                    <a:pt x="112" y="157"/>
                  </a:cubicBezTo>
                  <a:cubicBezTo>
                    <a:pt x="120" y="153"/>
                    <a:pt x="126" y="147"/>
                    <a:pt x="131" y="140"/>
                  </a:cubicBezTo>
                  <a:lnTo>
                    <a:pt x="150" y="155"/>
                  </a:lnTo>
                  <a:cubicBezTo>
                    <a:pt x="149" y="157"/>
                    <a:pt x="147" y="160"/>
                    <a:pt x="144" y="163"/>
                  </a:cubicBezTo>
                  <a:cubicBezTo>
                    <a:pt x="140" y="166"/>
                    <a:pt x="136" y="170"/>
                    <a:pt x="131" y="173"/>
                  </a:cubicBezTo>
                  <a:cubicBezTo>
                    <a:pt x="126" y="177"/>
                    <a:pt x="119" y="180"/>
                    <a:pt x="112" y="182"/>
                  </a:cubicBezTo>
                  <a:cubicBezTo>
                    <a:pt x="105" y="185"/>
                    <a:pt x="96" y="186"/>
                    <a:pt x="87" y="186"/>
                  </a:cubicBezTo>
                  <a:cubicBezTo>
                    <a:pt x="73" y="186"/>
                    <a:pt x="61" y="183"/>
                    <a:pt x="51" y="178"/>
                  </a:cubicBezTo>
                  <a:cubicBezTo>
                    <a:pt x="40" y="173"/>
                    <a:pt x="31" y="166"/>
                    <a:pt x="23" y="157"/>
                  </a:cubicBezTo>
                  <a:cubicBezTo>
                    <a:pt x="16" y="148"/>
                    <a:pt x="10" y="139"/>
                    <a:pt x="6" y="128"/>
                  </a:cubicBezTo>
                  <a:cubicBezTo>
                    <a:pt x="2" y="117"/>
                    <a:pt x="0" y="106"/>
                    <a:pt x="0" y="95"/>
                  </a:cubicBezTo>
                  <a:cubicBezTo>
                    <a:pt x="0" y="81"/>
                    <a:pt x="2" y="68"/>
                    <a:pt x="7" y="57"/>
                  </a:cubicBezTo>
                  <a:cubicBezTo>
                    <a:pt x="11" y="45"/>
                    <a:pt x="17" y="35"/>
                    <a:pt x="24" y="27"/>
                  </a:cubicBezTo>
                  <a:cubicBezTo>
                    <a:pt x="32" y="18"/>
                    <a:pt x="41" y="12"/>
                    <a:pt x="52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99" y="0"/>
                    <a:pt x="110" y="2"/>
                    <a:pt x="120" y="7"/>
                  </a:cubicBezTo>
                  <a:cubicBezTo>
                    <a:pt x="131" y="11"/>
                    <a:pt x="140" y="18"/>
                    <a:pt x="147" y="28"/>
                  </a:cubicBezTo>
                  <a:lnTo>
                    <a:pt x="128" y="4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55">
              <a:extLst>
                <a:ext uri="{FF2B5EF4-FFF2-40B4-BE49-F238E27FC236}">
                  <a16:creationId xmlns:a16="http://schemas.microsoft.com/office/drawing/2014/main" id="{2773E907-F39F-4C79-9FF1-7C2F7C120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4179" y="3780920"/>
              <a:ext cx="108500" cy="136499"/>
            </a:xfrm>
            <a:custGeom>
              <a:avLst/>
              <a:gdLst>
                <a:gd name="T0" fmla="*/ 128 w 150"/>
                <a:gd name="T1" fmla="*/ 43 h 186"/>
                <a:gd name="T2" fmla="*/ 110 w 150"/>
                <a:gd name="T3" fmla="*/ 28 h 186"/>
                <a:gd name="T4" fmla="*/ 87 w 150"/>
                <a:gd name="T5" fmla="*/ 23 h 186"/>
                <a:gd name="T6" fmla="*/ 61 w 150"/>
                <a:gd name="T7" fmla="*/ 28 h 186"/>
                <a:gd name="T8" fmla="*/ 42 w 150"/>
                <a:gd name="T9" fmla="*/ 44 h 186"/>
                <a:gd name="T10" fmla="*/ 29 w 150"/>
                <a:gd name="T11" fmla="*/ 66 h 186"/>
                <a:gd name="T12" fmla="*/ 24 w 150"/>
                <a:gd name="T13" fmla="*/ 95 h 186"/>
                <a:gd name="T14" fmla="*/ 29 w 150"/>
                <a:gd name="T15" fmla="*/ 121 h 186"/>
                <a:gd name="T16" fmla="*/ 41 w 150"/>
                <a:gd name="T17" fmla="*/ 143 h 186"/>
                <a:gd name="T18" fmla="*/ 61 w 150"/>
                <a:gd name="T19" fmla="*/ 158 h 186"/>
                <a:gd name="T20" fmla="*/ 87 w 150"/>
                <a:gd name="T21" fmla="*/ 164 h 186"/>
                <a:gd name="T22" fmla="*/ 112 w 150"/>
                <a:gd name="T23" fmla="*/ 157 h 186"/>
                <a:gd name="T24" fmla="*/ 131 w 150"/>
                <a:gd name="T25" fmla="*/ 140 h 186"/>
                <a:gd name="T26" fmla="*/ 150 w 150"/>
                <a:gd name="T27" fmla="*/ 155 h 186"/>
                <a:gd name="T28" fmla="*/ 144 w 150"/>
                <a:gd name="T29" fmla="*/ 163 h 186"/>
                <a:gd name="T30" fmla="*/ 131 w 150"/>
                <a:gd name="T31" fmla="*/ 173 h 186"/>
                <a:gd name="T32" fmla="*/ 112 w 150"/>
                <a:gd name="T33" fmla="*/ 182 h 186"/>
                <a:gd name="T34" fmla="*/ 87 w 150"/>
                <a:gd name="T35" fmla="*/ 186 h 186"/>
                <a:gd name="T36" fmla="*/ 51 w 150"/>
                <a:gd name="T37" fmla="*/ 178 h 186"/>
                <a:gd name="T38" fmla="*/ 23 w 150"/>
                <a:gd name="T39" fmla="*/ 157 h 186"/>
                <a:gd name="T40" fmla="*/ 6 w 150"/>
                <a:gd name="T41" fmla="*/ 128 h 186"/>
                <a:gd name="T42" fmla="*/ 0 w 150"/>
                <a:gd name="T43" fmla="*/ 95 h 186"/>
                <a:gd name="T44" fmla="*/ 6 w 150"/>
                <a:gd name="T45" fmla="*/ 57 h 186"/>
                <a:gd name="T46" fmla="*/ 24 w 150"/>
                <a:gd name="T47" fmla="*/ 27 h 186"/>
                <a:gd name="T48" fmla="*/ 52 w 150"/>
                <a:gd name="T49" fmla="*/ 7 h 186"/>
                <a:gd name="T50" fmla="*/ 88 w 150"/>
                <a:gd name="T51" fmla="*/ 0 h 186"/>
                <a:gd name="T52" fmla="*/ 120 w 150"/>
                <a:gd name="T53" fmla="*/ 7 h 186"/>
                <a:gd name="T54" fmla="*/ 147 w 150"/>
                <a:gd name="T55" fmla="*/ 28 h 186"/>
                <a:gd name="T56" fmla="*/ 128 w 150"/>
                <a:gd name="T57" fmla="*/ 4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0" h="186">
                  <a:moveTo>
                    <a:pt x="128" y="43"/>
                  </a:moveTo>
                  <a:cubicBezTo>
                    <a:pt x="123" y="36"/>
                    <a:pt x="117" y="31"/>
                    <a:pt x="110" y="28"/>
                  </a:cubicBezTo>
                  <a:cubicBezTo>
                    <a:pt x="102" y="24"/>
                    <a:pt x="95" y="23"/>
                    <a:pt x="87" y="23"/>
                  </a:cubicBezTo>
                  <a:cubicBezTo>
                    <a:pt x="78" y="23"/>
                    <a:pt x="69" y="24"/>
                    <a:pt x="61" y="28"/>
                  </a:cubicBezTo>
                  <a:cubicBezTo>
                    <a:pt x="54" y="32"/>
                    <a:pt x="47" y="37"/>
                    <a:pt x="42" y="44"/>
                  </a:cubicBezTo>
                  <a:cubicBezTo>
                    <a:pt x="36" y="50"/>
                    <a:pt x="32" y="58"/>
                    <a:pt x="29" y="66"/>
                  </a:cubicBezTo>
                  <a:cubicBezTo>
                    <a:pt x="26" y="75"/>
                    <a:pt x="24" y="85"/>
                    <a:pt x="24" y="95"/>
                  </a:cubicBezTo>
                  <a:cubicBezTo>
                    <a:pt x="24" y="104"/>
                    <a:pt x="26" y="113"/>
                    <a:pt x="29" y="121"/>
                  </a:cubicBezTo>
                  <a:cubicBezTo>
                    <a:pt x="31" y="129"/>
                    <a:pt x="36" y="137"/>
                    <a:pt x="41" y="143"/>
                  </a:cubicBezTo>
                  <a:cubicBezTo>
                    <a:pt x="46" y="149"/>
                    <a:pt x="53" y="154"/>
                    <a:pt x="61" y="158"/>
                  </a:cubicBezTo>
                  <a:cubicBezTo>
                    <a:pt x="68" y="162"/>
                    <a:pt x="77" y="164"/>
                    <a:pt x="87" y="164"/>
                  </a:cubicBezTo>
                  <a:cubicBezTo>
                    <a:pt x="97" y="164"/>
                    <a:pt x="105" y="162"/>
                    <a:pt x="112" y="157"/>
                  </a:cubicBezTo>
                  <a:cubicBezTo>
                    <a:pt x="120" y="153"/>
                    <a:pt x="126" y="147"/>
                    <a:pt x="131" y="140"/>
                  </a:cubicBezTo>
                  <a:lnTo>
                    <a:pt x="150" y="155"/>
                  </a:lnTo>
                  <a:cubicBezTo>
                    <a:pt x="149" y="157"/>
                    <a:pt x="147" y="160"/>
                    <a:pt x="144" y="163"/>
                  </a:cubicBezTo>
                  <a:cubicBezTo>
                    <a:pt x="140" y="166"/>
                    <a:pt x="136" y="170"/>
                    <a:pt x="131" y="173"/>
                  </a:cubicBezTo>
                  <a:cubicBezTo>
                    <a:pt x="126" y="177"/>
                    <a:pt x="119" y="180"/>
                    <a:pt x="112" y="182"/>
                  </a:cubicBezTo>
                  <a:cubicBezTo>
                    <a:pt x="105" y="185"/>
                    <a:pt x="96" y="186"/>
                    <a:pt x="87" y="186"/>
                  </a:cubicBezTo>
                  <a:cubicBezTo>
                    <a:pt x="73" y="186"/>
                    <a:pt x="61" y="183"/>
                    <a:pt x="51" y="178"/>
                  </a:cubicBezTo>
                  <a:cubicBezTo>
                    <a:pt x="40" y="173"/>
                    <a:pt x="31" y="166"/>
                    <a:pt x="23" y="157"/>
                  </a:cubicBezTo>
                  <a:cubicBezTo>
                    <a:pt x="16" y="148"/>
                    <a:pt x="10" y="139"/>
                    <a:pt x="6" y="128"/>
                  </a:cubicBezTo>
                  <a:cubicBezTo>
                    <a:pt x="2" y="117"/>
                    <a:pt x="0" y="106"/>
                    <a:pt x="0" y="95"/>
                  </a:cubicBezTo>
                  <a:cubicBezTo>
                    <a:pt x="0" y="81"/>
                    <a:pt x="2" y="68"/>
                    <a:pt x="6" y="57"/>
                  </a:cubicBezTo>
                  <a:cubicBezTo>
                    <a:pt x="11" y="45"/>
                    <a:pt x="17" y="35"/>
                    <a:pt x="24" y="27"/>
                  </a:cubicBezTo>
                  <a:cubicBezTo>
                    <a:pt x="32" y="18"/>
                    <a:pt x="41" y="12"/>
                    <a:pt x="52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99" y="0"/>
                    <a:pt x="110" y="2"/>
                    <a:pt x="120" y="7"/>
                  </a:cubicBezTo>
                  <a:cubicBezTo>
                    <a:pt x="131" y="11"/>
                    <a:pt x="140" y="18"/>
                    <a:pt x="147" y="28"/>
                  </a:cubicBezTo>
                  <a:lnTo>
                    <a:pt x="128" y="4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Rectangle 56">
              <a:extLst>
                <a:ext uri="{FF2B5EF4-FFF2-40B4-BE49-F238E27FC236}">
                  <a16:creationId xmlns:a16="http://schemas.microsoft.com/office/drawing/2014/main" id="{DB02E77B-3C8D-4092-8733-5F2F809E7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0013" y="3784420"/>
              <a:ext cx="17500" cy="1294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57">
              <a:extLst>
                <a:ext uri="{FF2B5EF4-FFF2-40B4-BE49-F238E27FC236}">
                  <a16:creationId xmlns:a16="http://schemas.microsoft.com/office/drawing/2014/main" id="{4597608E-0FAA-4C2A-B170-6968A8A339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8349" y="3784420"/>
              <a:ext cx="107333" cy="129499"/>
            </a:xfrm>
            <a:custGeom>
              <a:avLst/>
              <a:gdLst>
                <a:gd name="T0" fmla="*/ 23 w 147"/>
                <a:gd name="T1" fmla="*/ 154 h 177"/>
                <a:gd name="T2" fmla="*/ 52 w 147"/>
                <a:gd name="T3" fmla="*/ 154 h 177"/>
                <a:gd name="T4" fmla="*/ 79 w 147"/>
                <a:gd name="T5" fmla="*/ 150 h 177"/>
                <a:gd name="T6" fmla="*/ 102 w 147"/>
                <a:gd name="T7" fmla="*/ 138 h 177"/>
                <a:gd name="T8" fmla="*/ 117 w 147"/>
                <a:gd name="T9" fmla="*/ 117 h 177"/>
                <a:gd name="T10" fmla="*/ 123 w 147"/>
                <a:gd name="T11" fmla="*/ 88 h 177"/>
                <a:gd name="T12" fmla="*/ 120 w 147"/>
                <a:gd name="T13" fmla="*/ 68 h 177"/>
                <a:gd name="T14" fmla="*/ 111 w 147"/>
                <a:gd name="T15" fmla="*/ 47 h 177"/>
                <a:gd name="T16" fmla="*/ 90 w 147"/>
                <a:gd name="T17" fmla="*/ 29 h 177"/>
                <a:gd name="T18" fmla="*/ 57 w 147"/>
                <a:gd name="T19" fmla="*/ 22 h 177"/>
                <a:gd name="T20" fmla="*/ 23 w 147"/>
                <a:gd name="T21" fmla="*/ 22 h 177"/>
                <a:gd name="T22" fmla="*/ 23 w 147"/>
                <a:gd name="T23" fmla="*/ 154 h 177"/>
                <a:gd name="T24" fmla="*/ 0 w 147"/>
                <a:gd name="T25" fmla="*/ 0 h 177"/>
                <a:gd name="T26" fmla="*/ 59 w 147"/>
                <a:gd name="T27" fmla="*/ 0 h 177"/>
                <a:gd name="T28" fmla="*/ 90 w 147"/>
                <a:gd name="T29" fmla="*/ 4 h 177"/>
                <a:gd name="T30" fmla="*/ 113 w 147"/>
                <a:gd name="T31" fmla="*/ 15 h 177"/>
                <a:gd name="T32" fmla="*/ 130 w 147"/>
                <a:gd name="T33" fmla="*/ 32 h 177"/>
                <a:gd name="T34" fmla="*/ 140 w 147"/>
                <a:gd name="T35" fmla="*/ 51 h 177"/>
                <a:gd name="T36" fmla="*/ 146 w 147"/>
                <a:gd name="T37" fmla="*/ 70 h 177"/>
                <a:gd name="T38" fmla="*/ 147 w 147"/>
                <a:gd name="T39" fmla="*/ 88 h 177"/>
                <a:gd name="T40" fmla="*/ 141 w 147"/>
                <a:gd name="T41" fmla="*/ 121 h 177"/>
                <a:gd name="T42" fmla="*/ 124 w 147"/>
                <a:gd name="T43" fmla="*/ 149 h 177"/>
                <a:gd name="T44" fmla="*/ 95 w 147"/>
                <a:gd name="T45" fmla="*/ 169 h 177"/>
                <a:gd name="T46" fmla="*/ 55 w 147"/>
                <a:gd name="T47" fmla="*/ 177 h 177"/>
                <a:gd name="T48" fmla="*/ 0 w 147"/>
                <a:gd name="T49" fmla="*/ 177 h 177"/>
                <a:gd name="T50" fmla="*/ 0 w 147"/>
                <a:gd name="T51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7" h="177">
                  <a:moveTo>
                    <a:pt x="23" y="154"/>
                  </a:moveTo>
                  <a:lnTo>
                    <a:pt x="52" y="154"/>
                  </a:lnTo>
                  <a:cubicBezTo>
                    <a:pt x="61" y="154"/>
                    <a:pt x="71" y="153"/>
                    <a:pt x="79" y="150"/>
                  </a:cubicBezTo>
                  <a:cubicBezTo>
                    <a:pt x="88" y="147"/>
                    <a:pt x="95" y="143"/>
                    <a:pt x="102" y="138"/>
                  </a:cubicBezTo>
                  <a:cubicBezTo>
                    <a:pt x="108" y="132"/>
                    <a:pt x="114" y="125"/>
                    <a:pt x="117" y="117"/>
                  </a:cubicBezTo>
                  <a:cubicBezTo>
                    <a:pt x="121" y="109"/>
                    <a:pt x="123" y="99"/>
                    <a:pt x="123" y="88"/>
                  </a:cubicBezTo>
                  <a:cubicBezTo>
                    <a:pt x="123" y="82"/>
                    <a:pt x="122" y="76"/>
                    <a:pt x="120" y="68"/>
                  </a:cubicBezTo>
                  <a:cubicBezTo>
                    <a:pt x="119" y="61"/>
                    <a:pt x="115" y="53"/>
                    <a:pt x="111" y="47"/>
                  </a:cubicBezTo>
                  <a:cubicBezTo>
                    <a:pt x="106" y="40"/>
                    <a:pt x="99" y="34"/>
                    <a:pt x="90" y="29"/>
                  </a:cubicBezTo>
                  <a:cubicBezTo>
                    <a:pt x="82" y="24"/>
                    <a:pt x="71" y="22"/>
                    <a:pt x="57" y="22"/>
                  </a:cubicBezTo>
                  <a:lnTo>
                    <a:pt x="23" y="22"/>
                  </a:lnTo>
                  <a:lnTo>
                    <a:pt x="23" y="154"/>
                  </a:lnTo>
                  <a:close/>
                  <a:moveTo>
                    <a:pt x="0" y="0"/>
                  </a:moveTo>
                  <a:lnTo>
                    <a:pt x="59" y="0"/>
                  </a:lnTo>
                  <a:cubicBezTo>
                    <a:pt x="71" y="0"/>
                    <a:pt x="81" y="1"/>
                    <a:pt x="90" y="4"/>
                  </a:cubicBezTo>
                  <a:cubicBezTo>
                    <a:pt x="99" y="7"/>
                    <a:pt x="107" y="10"/>
                    <a:pt x="113" y="15"/>
                  </a:cubicBezTo>
                  <a:cubicBezTo>
                    <a:pt x="120" y="20"/>
                    <a:pt x="125" y="25"/>
                    <a:pt x="130" y="32"/>
                  </a:cubicBezTo>
                  <a:cubicBezTo>
                    <a:pt x="134" y="38"/>
                    <a:pt x="138" y="44"/>
                    <a:pt x="140" y="51"/>
                  </a:cubicBezTo>
                  <a:cubicBezTo>
                    <a:pt x="143" y="57"/>
                    <a:pt x="144" y="64"/>
                    <a:pt x="146" y="70"/>
                  </a:cubicBezTo>
                  <a:cubicBezTo>
                    <a:pt x="147" y="77"/>
                    <a:pt x="147" y="83"/>
                    <a:pt x="147" y="88"/>
                  </a:cubicBezTo>
                  <a:cubicBezTo>
                    <a:pt x="147" y="99"/>
                    <a:pt x="145" y="110"/>
                    <a:pt x="141" y="121"/>
                  </a:cubicBezTo>
                  <a:cubicBezTo>
                    <a:pt x="137" y="132"/>
                    <a:pt x="132" y="141"/>
                    <a:pt x="124" y="149"/>
                  </a:cubicBezTo>
                  <a:cubicBezTo>
                    <a:pt x="116" y="157"/>
                    <a:pt x="106" y="164"/>
                    <a:pt x="95" y="169"/>
                  </a:cubicBezTo>
                  <a:cubicBezTo>
                    <a:pt x="83" y="174"/>
                    <a:pt x="70" y="177"/>
                    <a:pt x="55" y="177"/>
                  </a:cubicBez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58">
              <a:extLst>
                <a:ext uri="{FF2B5EF4-FFF2-40B4-BE49-F238E27FC236}">
                  <a16:creationId xmlns:a16="http://schemas.microsoft.com/office/drawing/2014/main" id="{270A6FF4-DD87-489C-92C5-588F2C3D4F0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0682" y="3784420"/>
              <a:ext cx="29167" cy="44333"/>
            </a:xfrm>
            <a:custGeom>
              <a:avLst/>
              <a:gdLst>
                <a:gd name="T0" fmla="*/ 20 w 40"/>
                <a:gd name="T1" fmla="*/ 61 h 61"/>
                <a:gd name="T2" fmla="*/ 0 w 40"/>
                <a:gd name="T3" fmla="*/ 61 h 61"/>
                <a:gd name="T4" fmla="*/ 17 w 40"/>
                <a:gd name="T5" fmla="*/ 0 h 61"/>
                <a:gd name="T6" fmla="*/ 40 w 40"/>
                <a:gd name="T7" fmla="*/ 0 h 61"/>
                <a:gd name="T8" fmla="*/ 20 w 4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61">
                  <a:moveTo>
                    <a:pt x="20" y="61"/>
                  </a:moveTo>
                  <a:lnTo>
                    <a:pt x="0" y="61"/>
                  </a:lnTo>
                  <a:lnTo>
                    <a:pt x="17" y="0"/>
                  </a:lnTo>
                  <a:lnTo>
                    <a:pt x="40" y="0"/>
                  </a:lnTo>
                  <a:lnTo>
                    <a:pt x="20" y="6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59">
              <a:extLst>
                <a:ext uri="{FF2B5EF4-FFF2-40B4-BE49-F238E27FC236}">
                  <a16:creationId xmlns:a16="http://schemas.microsoft.com/office/drawing/2014/main" id="{81BA2E46-F275-48F4-83CE-C70376AE4A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24848" y="3780918"/>
              <a:ext cx="127167" cy="136499"/>
            </a:xfrm>
            <a:custGeom>
              <a:avLst/>
              <a:gdLst>
                <a:gd name="T0" fmla="*/ 88 w 175"/>
                <a:gd name="T1" fmla="*/ 164 h 186"/>
                <a:gd name="T2" fmla="*/ 114 w 175"/>
                <a:gd name="T3" fmla="*/ 158 h 186"/>
                <a:gd name="T4" fmla="*/ 134 w 175"/>
                <a:gd name="T5" fmla="*/ 143 h 186"/>
                <a:gd name="T6" fmla="*/ 147 w 175"/>
                <a:gd name="T7" fmla="*/ 120 h 186"/>
                <a:gd name="T8" fmla="*/ 151 w 175"/>
                <a:gd name="T9" fmla="*/ 93 h 186"/>
                <a:gd name="T10" fmla="*/ 147 w 175"/>
                <a:gd name="T11" fmla="*/ 66 h 186"/>
                <a:gd name="T12" fmla="*/ 134 w 175"/>
                <a:gd name="T13" fmla="*/ 43 h 186"/>
                <a:gd name="T14" fmla="*/ 114 w 175"/>
                <a:gd name="T15" fmla="*/ 28 h 186"/>
                <a:gd name="T16" fmla="*/ 88 w 175"/>
                <a:gd name="T17" fmla="*/ 23 h 186"/>
                <a:gd name="T18" fmla="*/ 62 w 175"/>
                <a:gd name="T19" fmla="*/ 28 h 186"/>
                <a:gd name="T20" fmla="*/ 42 w 175"/>
                <a:gd name="T21" fmla="*/ 43 h 186"/>
                <a:gd name="T22" fmla="*/ 29 w 175"/>
                <a:gd name="T23" fmla="*/ 66 h 186"/>
                <a:gd name="T24" fmla="*/ 24 w 175"/>
                <a:gd name="T25" fmla="*/ 93 h 186"/>
                <a:gd name="T26" fmla="*/ 29 w 175"/>
                <a:gd name="T27" fmla="*/ 120 h 186"/>
                <a:gd name="T28" fmla="*/ 42 w 175"/>
                <a:gd name="T29" fmla="*/ 143 h 186"/>
                <a:gd name="T30" fmla="*/ 62 w 175"/>
                <a:gd name="T31" fmla="*/ 158 h 186"/>
                <a:gd name="T32" fmla="*/ 88 w 175"/>
                <a:gd name="T33" fmla="*/ 164 h 186"/>
                <a:gd name="T34" fmla="*/ 88 w 175"/>
                <a:gd name="T35" fmla="*/ 186 h 186"/>
                <a:gd name="T36" fmla="*/ 52 w 175"/>
                <a:gd name="T37" fmla="*/ 179 h 186"/>
                <a:gd name="T38" fmla="*/ 25 w 175"/>
                <a:gd name="T39" fmla="*/ 159 h 186"/>
                <a:gd name="T40" fmla="*/ 7 w 175"/>
                <a:gd name="T41" fmla="*/ 130 h 186"/>
                <a:gd name="T42" fmla="*/ 0 w 175"/>
                <a:gd name="T43" fmla="*/ 93 h 186"/>
                <a:gd name="T44" fmla="*/ 7 w 175"/>
                <a:gd name="T45" fmla="*/ 56 h 186"/>
                <a:gd name="T46" fmla="*/ 25 w 175"/>
                <a:gd name="T47" fmla="*/ 27 h 186"/>
                <a:gd name="T48" fmla="*/ 52 w 175"/>
                <a:gd name="T49" fmla="*/ 7 h 186"/>
                <a:gd name="T50" fmla="*/ 88 w 175"/>
                <a:gd name="T51" fmla="*/ 0 h 186"/>
                <a:gd name="T52" fmla="*/ 123 w 175"/>
                <a:gd name="T53" fmla="*/ 7 h 186"/>
                <a:gd name="T54" fmla="*/ 151 w 175"/>
                <a:gd name="T55" fmla="*/ 27 h 186"/>
                <a:gd name="T56" fmla="*/ 169 w 175"/>
                <a:gd name="T57" fmla="*/ 56 h 186"/>
                <a:gd name="T58" fmla="*/ 175 w 175"/>
                <a:gd name="T59" fmla="*/ 93 h 186"/>
                <a:gd name="T60" fmla="*/ 169 w 175"/>
                <a:gd name="T61" fmla="*/ 130 h 186"/>
                <a:gd name="T62" fmla="*/ 151 w 175"/>
                <a:gd name="T63" fmla="*/ 159 h 186"/>
                <a:gd name="T64" fmla="*/ 123 w 175"/>
                <a:gd name="T65" fmla="*/ 179 h 186"/>
                <a:gd name="T66" fmla="*/ 88 w 175"/>
                <a:gd name="T6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5" h="186">
                  <a:moveTo>
                    <a:pt x="88" y="164"/>
                  </a:moveTo>
                  <a:cubicBezTo>
                    <a:pt x="97" y="164"/>
                    <a:pt x="106" y="162"/>
                    <a:pt x="114" y="158"/>
                  </a:cubicBezTo>
                  <a:cubicBezTo>
                    <a:pt x="122" y="154"/>
                    <a:pt x="128" y="149"/>
                    <a:pt x="134" y="143"/>
                  </a:cubicBezTo>
                  <a:cubicBezTo>
                    <a:pt x="139" y="137"/>
                    <a:pt x="144" y="129"/>
                    <a:pt x="147" y="120"/>
                  </a:cubicBezTo>
                  <a:cubicBezTo>
                    <a:pt x="150" y="112"/>
                    <a:pt x="151" y="103"/>
                    <a:pt x="151" y="93"/>
                  </a:cubicBezTo>
                  <a:cubicBezTo>
                    <a:pt x="151" y="83"/>
                    <a:pt x="150" y="74"/>
                    <a:pt x="147" y="66"/>
                  </a:cubicBezTo>
                  <a:cubicBezTo>
                    <a:pt x="144" y="57"/>
                    <a:pt x="139" y="50"/>
                    <a:pt x="134" y="43"/>
                  </a:cubicBezTo>
                  <a:cubicBezTo>
                    <a:pt x="128" y="37"/>
                    <a:pt x="122" y="32"/>
                    <a:pt x="114" y="28"/>
                  </a:cubicBezTo>
                  <a:cubicBezTo>
                    <a:pt x="106" y="24"/>
                    <a:pt x="97" y="23"/>
                    <a:pt x="88" y="23"/>
                  </a:cubicBezTo>
                  <a:cubicBezTo>
                    <a:pt x="78" y="23"/>
                    <a:pt x="69" y="24"/>
                    <a:pt x="62" y="28"/>
                  </a:cubicBezTo>
                  <a:cubicBezTo>
                    <a:pt x="54" y="32"/>
                    <a:pt x="47" y="37"/>
                    <a:pt x="42" y="43"/>
                  </a:cubicBezTo>
                  <a:cubicBezTo>
                    <a:pt x="36" y="50"/>
                    <a:pt x="32" y="57"/>
                    <a:pt x="29" y="66"/>
                  </a:cubicBezTo>
                  <a:cubicBezTo>
                    <a:pt x="26" y="74"/>
                    <a:pt x="24" y="83"/>
                    <a:pt x="24" y="93"/>
                  </a:cubicBezTo>
                  <a:cubicBezTo>
                    <a:pt x="24" y="103"/>
                    <a:pt x="26" y="112"/>
                    <a:pt x="29" y="120"/>
                  </a:cubicBezTo>
                  <a:cubicBezTo>
                    <a:pt x="32" y="129"/>
                    <a:pt x="36" y="137"/>
                    <a:pt x="42" y="143"/>
                  </a:cubicBezTo>
                  <a:cubicBezTo>
                    <a:pt x="47" y="149"/>
                    <a:pt x="54" y="154"/>
                    <a:pt x="62" y="158"/>
                  </a:cubicBezTo>
                  <a:cubicBezTo>
                    <a:pt x="69" y="162"/>
                    <a:pt x="78" y="164"/>
                    <a:pt x="88" y="164"/>
                  </a:cubicBezTo>
                  <a:close/>
                  <a:moveTo>
                    <a:pt x="88" y="186"/>
                  </a:moveTo>
                  <a:cubicBezTo>
                    <a:pt x="75" y="186"/>
                    <a:pt x="63" y="184"/>
                    <a:pt x="52" y="179"/>
                  </a:cubicBezTo>
                  <a:cubicBezTo>
                    <a:pt x="42" y="174"/>
                    <a:pt x="32" y="168"/>
                    <a:pt x="25" y="159"/>
                  </a:cubicBezTo>
                  <a:cubicBezTo>
                    <a:pt x="17" y="151"/>
                    <a:pt x="11" y="141"/>
                    <a:pt x="7" y="130"/>
                  </a:cubicBezTo>
                  <a:cubicBezTo>
                    <a:pt x="2" y="119"/>
                    <a:pt x="0" y="106"/>
                    <a:pt x="0" y="93"/>
                  </a:cubicBezTo>
                  <a:cubicBezTo>
                    <a:pt x="0" y="80"/>
                    <a:pt x="2" y="68"/>
                    <a:pt x="7" y="56"/>
                  </a:cubicBezTo>
                  <a:cubicBezTo>
                    <a:pt x="11" y="45"/>
                    <a:pt x="17" y="35"/>
                    <a:pt x="25" y="27"/>
                  </a:cubicBezTo>
                  <a:cubicBezTo>
                    <a:pt x="32" y="19"/>
                    <a:pt x="42" y="12"/>
                    <a:pt x="52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101" y="0"/>
                    <a:pt x="112" y="2"/>
                    <a:pt x="123" y="7"/>
                  </a:cubicBezTo>
                  <a:cubicBezTo>
                    <a:pt x="134" y="12"/>
                    <a:pt x="143" y="19"/>
                    <a:pt x="151" y="27"/>
                  </a:cubicBezTo>
                  <a:cubicBezTo>
                    <a:pt x="158" y="35"/>
                    <a:pt x="165" y="45"/>
                    <a:pt x="169" y="56"/>
                  </a:cubicBezTo>
                  <a:cubicBezTo>
                    <a:pt x="173" y="68"/>
                    <a:pt x="175" y="80"/>
                    <a:pt x="175" y="93"/>
                  </a:cubicBezTo>
                  <a:cubicBezTo>
                    <a:pt x="175" y="106"/>
                    <a:pt x="173" y="119"/>
                    <a:pt x="169" y="130"/>
                  </a:cubicBezTo>
                  <a:cubicBezTo>
                    <a:pt x="165" y="141"/>
                    <a:pt x="158" y="151"/>
                    <a:pt x="151" y="159"/>
                  </a:cubicBezTo>
                  <a:cubicBezTo>
                    <a:pt x="143" y="168"/>
                    <a:pt x="134" y="174"/>
                    <a:pt x="123" y="179"/>
                  </a:cubicBezTo>
                  <a:cubicBezTo>
                    <a:pt x="112" y="184"/>
                    <a:pt x="101" y="186"/>
                    <a:pt x="88" y="1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60">
              <a:extLst>
                <a:ext uri="{FF2B5EF4-FFF2-40B4-BE49-F238E27FC236}">
                  <a16:creationId xmlns:a16="http://schemas.microsoft.com/office/drawing/2014/main" id="{355992FF-A9F7-4059-BC30-4DFE0D369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5849" y="3780909"/>
              <a:ext cx="109667" cy="136499"/>
            </a:xfrm>
            <a:custGeom>
              <a:avLst/>
              <a:gdLst>
                <a:gd name="T0" fmla="*/ 128 w 151"/>
                <a:gd name="T1" fmla="*/ 43 h 186"/>
                <a:gd name="T2" fmla="*/ 110 w 151"/>
                <a:gd name="T3" fmla="*/ 28 h 186"/>
                <a:gd name="T4" fmla="*/ 87 w 151"/>
                <a:gd name="T5" fmla="*/ 23 h 186"/>
                <a:gd name="T6" fmla="*/ 62 w 151"/>
                <a:gd name="T7" fmla="*/ 28 h 186"/>
                <a:gd name="T8" fmla="*/ 42 w 151"/>
                <a:gd name="T9" fmla="*/ 44 h 186"/>
                <a:gd name="T10" fmla="*/ 29 w 151"/>
                <a:gd name="T11" fmla="*/ 66 h 186"/>
                <a:gd name="T12" fmla="*/ 25 w 151"/>
                <a:gd name="T13" fmla="*/ 95 h 186"/>
                <a:gd name="T14" fmla="*/ 29 w 151"/>
                <a:gd name="T15" fmla="*/ 121 h 186"/>
                <a:gd name="T16" fmla="*/ 41 w 151"/>
                <a:gd name="T17" fmla="*/ 143 h 186"/>
                <a:gd name="T18" fmla="*/ 61 w 151"/>
                <a:gd name="T19" fmla="*/ 158 h 186"/>
                <a:gd name="T20" fmla="*/ 87 w 151"/>
                <a:gd name="T21" fmla="*/ 164 h 186"/>
                <a:gd name="T22" fmla="*/ 113 w 151"/>
                <a:gd name="T23" fmla="*/ 157 h 186"/>
                <a:gd name="T24" fmla="*/ 131 w 151"/>
                <a:gd name="T25" fmla="*/ 140 h 186"/>
                <a:gd name="T26" fmla="*/ 151 w 151"/>
                <a:gd name="T27" fmla="*/ 155 h 186"/>
                <a:gd name="T28" fmla="*/ 144 w 151"/>
                <a:gd name="T29" fmla="*/ 163 h 186"/>
                <a:gd name="T30" fmla="*/ 131 w 151"/>
                <a:gd name="T31" fmla="*/ 173 h 186"/>
                <a:gd name="T32" fmla="*/ 112 w 151"/>
                <a:gd name="T33" fmla="*/ 182 h 186"/>
                <a:gd name="T34" fmla="*/ 87 w 151"/>
                <a:gd name="T35" fmla="*/ 186 h 186"/>
                <a:gd name="T36" fmla="*/ 51 w 151"/>
                <a:gd name="T37" fmla="*/ 178 h 186"/>
                <a:gd name="T38" fmla="*/ 24 w 151"/>
                <a:gd name="T39" fmla="*/ 157 h 186"/>
                <a:gd name="T40" fmla="*/ 6 w 151"/>
                <a:gd name="T41" fmla="*/ 128 h 186"/>
                <a:gd name="T42" fmla="*/ 0 w 151"/>
                <a:gd name="T43" fmla="*/ 95 h 186"/>
                <a:gd name="T44" fmla="*/ 7 w 151"/>
                <a:gd name="T45" fmla="*/ 57 h 186"/>
                <a:gd name="T46" fmla="*/ 25 w 151"/>
                <a:gd name="T47" fmla="*/ 27 h 186"/>
                <a:gd name="T48" fmla="*/ 52 w 151"/>
                <a:gd name="T49" fmla="*/ 7 h 186"/>
                <a:gd name="T50" fmla="*/ 88 w 151"/>
                <a:gd name="T51" fmla="*/ 0 h 186"/>
                <a:gd name="T52" fmla="*/ 121 w 151"/>
                <a:gd name="T53" fmla="*/ 7 h 186"/>
                <a:gd name="T54" fmla="*/ 147 w 151"/>
                <a:gd name="T55" fmla="*/ 28 h 186"/>
                <a:gd name="T56" fmla="*/ 128 w 151"/>
                <a:gd name="T57" fmla="*/ 4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1" h="186">
                  <a:moveTo>
                    <a:pt x="128" y="43"/>
                  </a:moveTo>
                  <a:cubicBezTo>
                    <a:pt x="123" y="36"/>
                    <a:pt x="117" y="31"/>
                    <a:pt x="110" y="28"/>
                  </a:cubicBezTo>
                  <a:cubicBezTo>
                    <a:pt x="103" y="24"/>
                    <a:pt x="95" y="23"/>
                    <a:pt x="87" y="23"/>
                  </a:cubicBezTo>
                  <a:cubicBezTo>
                    <a:pt x="78" y="23"/>
                    <a:pt x="69" y="24"/>
                    <a:pt x="62" y="28"/>
                  </a:cubicBezTo>
                  <a:cubicBezTo>
                    <a:pt x="54" y="32"/>
                    <a:pt x="47" y="37"/>
                    <a:pt x="42" y="44"/>
                  </a:cubicBezTo>
                  <a:cubicBezTo>
                    <a:pt x="36" y="50"/>
                    <a:pt x="32" y="58"/>
                    <a:pt x="29" y="66"/>
                  </a:cubicBezTo>
                  <a:cubicBezTo>
                    <a:pt x="26" y="75"/>
                    <a:pt x="25" y="85"/>
                    <a:pt x="25" y="95"/>
                  </a:cubicBezTo>
                  <a:cubicBezTo>
                    <a:pt x="25" y="104"/>
                    <a:pt x="26" y="113"/>
                    <a:pt x="29" y="121"/>
                  </a:cubicBezTo>
                  <a:cubicBezTo>
                    <a:pt x="32" y="129"/>
                    <a:pt x="36" y="137"/>
                    <a:pt x="41" y="143"/>
                  </a:cubicBezTo>
                  <a:cubicBezTo>
                    <a:pt x="47" y="149"/>
                    <a:pt x="53" y="154"/>
                    <a:pt x="61" y="158"/>
                  </a:cubicBezTo>
                  <a:cubicBezTo>
                    <a:pt x="69" y="162"/>
                    <a:pt x="78" y="164"/>
                    <a:pt x="87" y="164"/>
                  </a:cubicBezTo>
                  <a:cubicBezTo>
                    <a:pt x="97" y="164"/>
                    <a:pt x="105" y="162"/>
                    <a:pt x="113" y="157"/>
                  </a:cubicBezTo>
                  <a:cubicBezTo>
                    <a:pt x="120" y="153"/>
                    <a:pt x="126" y="147"/>
                    <a:pt x="131" y="140"/>
                  </a:cubicBezTo>
                  <a:lnTo>
                    <a:pt x="151" y="155"/>
                  </a:lnTo>
                  <a:cubicBezTo>
                    <a:pt x="149" y="157"/>
                    <a:pt x="147" y="160"/>
                    <a:pt x="144" y="163"/>
                  </a:cubicBezTo>
                  <a:cubicBezTo>
                    <a:pt x="141" y="166"/>
                    <a:pt x="137" y="170"/>
                    <a:pt x="131" y="173"/>
                  </a:cubicBezTo>
                  <a:cubicBezTo>
                    <a:pt x="126" y="177"/>
                    <a:pt x="120" y="180"/>
                    <a:pt x="112" y="182"/>
                  </a:cubicBezTo>
                  <a:cubicBezTo>
                    <a:pt x="105" y="185"/>
                    <a:pt x="97" y="186"/>
                    <a:pt x="87" y="186"/>
                  </a:cubicBezTo>
                  <a:cubicBezTo>
                    <a:pt x="74" y="186"/>
                    <a:pt x="62" y="183"/>
                    <a:pt x="51" y="178"/>
                  </a:cubicBezTo>
                  <a:cubicBezTo>
                    <a:pt x="40" y="173"/>
                    <a:pt x="31" y="166"/>
                    <a:pt x="24" y="157"/>
                  </a:cubicBezTo>
                  <a:cubicBezTo>
                    <a:pt x="16" y="148"/>
                    <a:pt x="10" y="139"/>
                    <a:pt x="6" y="128"/>
                  </a:cubicBezTo>
                  <a:cubicBezTo>
                    <a:pt x="2" y="117"/>
                    <a:pt x="0" y="106"/>
                    <a:pt x="0" y="95"/>
                  </a:cubicBezTo>
                  <a:cubicBezTo>
                    <a:pt x="0" y="81"/>
                    <a:pt x="3" y="68"/>
                    <a:pt x="7" y="57"/>
                  </a:cubicBezTo>
                  <a:cubicBezTo>
                    <a:pt x="11" y="45"/>
                    <a:pt x="17" y="35"/>
                    <a:pt x="25" y="27"/>
                  </a:cubicBezTo>
                  <a:cubicBezTo>
                    <a:pt x="32" y="18"/>
                    <a:pt x="42" y="12"/>
                    <a:pt x="52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8"/>
                    <a:pt x="147" y="28"/>
                  </a:cubicBezTo>
                  <a:lnTo>
                    <a:pt x="128" y="4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61">
              <a:extLst>
                <a:ext uri="{FF2B5EF4-FFF2-40B4-BE49-F238E27FC236}">
                  <a16:creationId xmlns:a16="http://schemas.microsoft.com/office/drawing/2014/main" id="{1BF30574-0B0F-458A-891C-1C8AAF957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4681" y="3780904"/>
              <a:ext cx="109667" cy="136499"/>
            </a:xfrm>
            <a:custGeom>
              <a:avLst/>
              <a:gdLst>
                <a:gd name="T0" fmla="*/ 128 w 151"/>
                <a:gd name="T1" fmla="*/ 43 h 186"/>
                <a:gd name="T2" fmla="*/ 110 w 151"/>
                <a:gd name="T3" fmla="*/ 28 h 186"/>
                <a:gd name="T4" fmla="*/ 87 w 151"/>
                <a:gd name="T5" fmla="*/ 23 h 186"/>
                <a:gd name="T6" fmla="*/ 62 w 151"/>
                <a:gd name="T7" fmla="*/ 28 h 186"/>
                <a:gd name="T8" fmla="*/ 42 w 151"/>
                <a:gd name="T9" fmla="*/ 44 h 186"/>
                <a:gd name="T10" fmla="*/ 29 w 151"/>
                <a:gd name="T11" fmla="*/ 66 h 186"/>
                <a:gd name="T12" fmla="*/ 25 w 151"/>
                <a:gd name="T13" fmla="*/ 95 h 186"/>
                <a:gd name="T14" fmla="*/ 29 w 151"/>
                <a:gd name="T15" fmla="*/ 121 h 186"/>
                <a:gd name="T16" fmla="*/ 41 w 151"/>
                <a:gd name="T17" fmla="*/ 143 h 186"/>
                <a:gd name="T18" fmla="*/ 61 w 151"/>
                <a:gd name="T19" fmla="*/ 158 h 186"/>
                <a:gd name="T20" fmla="*/ 87 w 151"/>
                <a:gd name="T21" fmla="*/ 164 h 186"/>
                <a:gd name="T22" fmla="*/ 113 w 151"/>
                <a:gd name="T23" fmla="*/ 157 h 186"/>
                <a:gd name="T24" fmla="*/ 131 w 151"/>
                <a:gd name="T25" fmla="*/ 140 h 186"/>
                <a:gd name="T26" fmla="*/ 151 w 151"/>
                <a:gd name="T27" fmla="*/ 155 h 186"/>
                <a:gd name="T28" fmla="*/ 144 w 151"/>
                <a:gd name="T29" fmla="*/ 163 h 186"/>
                <a:gd name="T30" fmla="*/ 131 w 151"/>
                <a:gd name="T31" fmla="*/ 173 h 186"/>
                <a:gd name="T32" fmla="*/ 112 w 151"/>
                <a:gd name="T33" fmla="*/ 182 h 186"/>
                <a:gd name="T34" fmla="*/ 87 w 151"/>
                <a:gd name="T35" fmla="*/ 186 h 186"/>
                <a:gd name="T36" fmla="*/ 51 w 151"/>
                <a:gd name="T37" fmla="*/ 178 h 186"/>
                <a:gd name="T38" fmla="*/ 24 w 151"/>
                <a:gd name="T39" fmla="*/ 157 h 186"/>
                <a:gd name="T40" fmla="*/ 6 w 151"/>
                <a:gd name="T41" fmla="*/ 128 h 186"/>
                <a:gd name="T42" fmla="*/ 0 w 151"/>
                <a:gd name="T43" fmla="*/ 95 h 186"/>
                <a:gd name="T44" fmla="*/ 7 w 151"/>
                <a:gd name="T45" fmla="*/ 57 h 186"/>
                <a:gd name="T46" fmla="*/ 25 w 151"/>
                <a:gd name="T47" fmla="*/ 27 h 186"/>
                <a:gd name="T48" fmla="*/ 52 w 151"/>
                <a:gd name="T49" fmla="*/ 7 h 186"/>
                <a:gd name="T50" fmla="*/ 88 w 151"/>
                <a:gd name="T51" fmla="*/ 0 h 186"/>
                <a:gd name="T52" fmla="*/ 121 w 151"/>
                <a:gd name="T53" fmla="*/ 7 h 186"/>
                <a:gd name="T54" fmla="*/ 147 w 151"/>
                <a:gd name="T55" fmla="*/ 28 h 186"/>
                <a:gd name="T56" fmla="*/ 128 w 151"/>
                <a:gd name="T57" fmla="*/ 4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1" h="186">
                  <a:moveTo>
                    <a:pt x="128" y="43"/>
                  </a:moveTo>
                  <a:cubicBezTo>
                    <a:pt x="123" y="36"/>
                    <a:pt x="117" y="31"/>
                    <a:pt x="110" y="28"/>
                  </a:cubicBezTo>
                  <a:cubicBezTo>
                    <a:pt x="103" y="24"/>
                    <a:pt x="95" y="23"/>
                    <a:pt x="87" y="23"/>
                  </a:cubicBezTo>
                  <a:cubicBezTo>
                    <a:pt x="78" y="23"/>
                    <a:pt x="69" y="24"/>
                    <a:pt x="62" y="28"/>
                  </a:cubicBezTo>
                  <a:cubicBezTo>
                    <a:pt x="54" y="32"/>
                    <a:pt x="47" y="37"/>
                    <a:pt x="42" y="44"/>
                  </a:cubicBezTo>
                  <a:cubicBezTo>
                    <a:pt x="36" y="50"/>
                    <a:pt x="32" y="58"/>
                    <a:pt x="29" y="66"/>
                  </a:cubicBezTo>
                  <a:cubicBezTo>
                    <a:pt x="26" y="75"/>
                    <a:pt x="25" y="85"/>
                    <a:pt x="25" y="95"/>
                  </a:cubicBezTo>
                  <a:cubicBezTo>
                    <a:pt x="25" y="104"/>
                    <a:pt x="26" y="113"/>
                    <a:pt x="29" y="121"/>
                  </a:cubicBezTo>
                  <a:cubicBezTo>
                    <a:pt x="32" y="129"/>
                    <a:pt x="36" y="137"/>
                    <a:pt x="41" y="143"/>
                  </a:cubicBezTo>
                  <a:cubicBezTo>
                    <a:pt x="47" y="149"/>
                    <a:pt x="53" y="154"/>
                    <a:pt x="61" y="158"/>
                  </a:cubicBezTo>
                  <a:cubicBezTo>
                    <a:pt x="69" y="162"/>
                    <a:pt x="78" y="164"/>
                    <a:pt x="87" y="164"/>
                  </a:cubicBezTo>
                  <a:cubicBezTo>
                    <a:pt x="97" y="164"/>
                    <a:pt x="105" y="162"/>
                    <a:pt x="113" y="157"/>
                  </a:cubicBezTo>
                  <a:cubicBezTo>
                    <a:pt x="120" y="153"/>
                    <a:pt x="126" y="147"/>
                    <a:pt x="131" y="140"/>
                  </a:cubicBezTo>
                  <a:lnTo>
                    <a:pt x="151" y="155"/>
                  </a:lnTo>
                  <a:cubicBezTo>
                    <a:pt x="149" y="157"/>
                    <a:pt x="147" y="160"/>
                    <a:pt x="144" y="163"/>
                  </a:cubicBezTo>
                  <a:cubicBezTo>
                    <a:pt x="141" y="166"/>
                    <a:pt x="136" y="170"/>
                    <a:pt x="131" y="173"/>
                  </a:cubicBezTo>
                  <a:cubicBezTo>
                    <a:pt x="126" y="177"/>
                    <a:pt x="120" y="180"/>
                    <a:pt x="112" y="182"/>
                  </a:cubicBezTo>
                  <a:cubicBezTo>
                    <a:pt x="105" y="185"/>
                    <a:pt x="97" y="186"/>
                    <a:pt x="87" y="186"/>
                  </a:cubicBezTo>
                  <a:cubicBezTo>
                    <a:pt x="74" y="186"/>
                    <a:pt x="62" y="183"/>
                    <a:pt x="51" y="178"/>
                  </a:cubicBezTo>
                  <a:cubicBezTo>
                    <a:pt x="40" y="173"/>
                    <a:pt x="31" y="166"/>
                    <a:pt x="24" y="157"/>
                  </a:cubicBezTo>
                  <a:cubicBezTo>
                    <a:pt x="16" y="148"/>
                    <a:pt x="10" y="139"/>
                    <a:pt x="6" y="128"/>
                  </a:cubicBezTo>
                  <a:cubicBezTo>
                    <a:pt x="2" y="117"/>
                    <a:pt x="0" y="106"/>
                    <a:pt x="0" y="95"/>
                  </a:cubicBezTo>
                  <a:cubicBezTo>
                    <a:pt x="0" y="81"/>
                    <a:pt x="3" y="68"/>
                    <a:pt x="7" y="57"/>
                  </a:cubicBezTo>
                  <a:cubicBezTo>
                    <a:pt x="11" y="45"/>
                    <a:pt x="17" y="35"/>
                    <a:pt x="25" y="27"/>
                  </a:cubicBezTo>
                  <a:cubicBezTo>
                    <a:pt x="32" y="18"/>
                    <a:pt x="42" y="12"/>
                    <a:pt x="52" y="7"/>
                  </a:cubicBezTo>
                  <a:cubicBezTo>
                    <a:pt x="63" y="2"/>
                    <a:pt x="75" y="0"/>
                    <a:pt x="88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8"/>
                    <a:pt x="147" y="28"/>
                  </a:cubicBezTo>
                  <a:lnTo>
                    <a:pt x="128" y="4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Rectangle 62">
              <a:extLst>
                <a:ext uri="{FF2B5EF4-FFF2-40B4-BE49-F238E27FC236}">
                  <a16:creationId xmlns:a16="http://schemas.microsoft.com/office/drawing/2014/main" id="{156C7D3B-51F7-4224-978B-CD595836C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1685" y="3784407"/>
              <a:ext cx="17500" cy="1294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63">
              <a:extLst>
                <a:ext uri="{FF2B5EF4-FFF2-40B4-BE49-F238E27FC236}">
                  <a16:creationId xmlns:a16="http://schemas.microsoft.com/office/drawing/2014/main" id="{95D56FC4-8813-4A94-932A-95D05AE28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4182" y="3784413"/>
              <a:ext cx="94500" cy="129499"/>
            </a:xfrm>
            <a:custGeom>
              <a:avLst/>
              <a:gdLst>
                <a:gd name="T0" fmla="*/ 54 w 131"/>
                <a:gd name="T1" fmla="*/ 22 h 177"/>
                <a:gd name="T2" fmla="*/ 0 w 131"/>
                <a:gd name="T3" fmla="*/ 22 h 177"/>
                <a:gd name="T4" fmla="*/ 0 w 131"/>
                <a:gd name="T5" fmla="*/ 0 h 177"/>
                <a:gd name="T6" fmla="*/ 131 w 131"/>
                <a:gd name="T7" fmla="*/ 0 h 177"/>
                <a:gd name="T8" fmla="*/ 131 w 131"/>
                <a:gd name="T9" fmla="*/ 22 h 177"/>
                <a:gd name="T10" fmla="*/ 77 w 131"/>
                <a:gd name="T11" fmla="*/ 22 h 177"/>
                <a:gd name="T12" fmla="*/ 77 w 131"/>
                <a:gd name="T13" fmla="*/ 177 h 177"/>
                <a:gd name="T14" fmla="*/ 54 w 131"/>
                <a:gd name="T15" fmla="*/ 177 h 177"/>
                <a:gd name="T16" fmla="*/ 54 w 131"/>
                <a:gd name="T17" fmla="*/ 2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177">
                  <a:moveTo>
                    <a:pt x="54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131" y="22"/>
                  </a:lnTo>
                  <a:lnTo>
                    <a:pt x="77" y="22"/>
                  </a:lnTo>
                  <a:lnTo>
                    <a:pt x="77" y="177"/>
                  </a:lnTo>
                  <a:lnTo>
                    <a:pt x="54" y="177"/>
                  </a:lnTo>
                  <a:lnTo>
                    <a:pt x="54" y="2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1" name="Freeform 64">
              <a:extLst>
                <a:ext uri="{FF2B5EF4-FFF2-40B4-BE49-F238E27FC236}">
                  <a16:creationId xmlns:a16="http://schemas.microsoft.com/office/drawing/2014/main" id="{A3944F7B-0A90-44C4-8A00-BE98414925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22180" y="3784414"/>
              <a:ext cx="121333" cy="129499"/>
            </a:xfrm>
            <a:custGeom>
              <a:avLst/>
              <a:gdLst>
                <a:gd name="T0" fmla="*/ 115 w 167"/>
                <a:gd name="T1" fmla="*/ 112 h 177"/>
                <a:gd name="T2" fmla="*/ 84 w 167"/>
                <a:gd name="T3" fmla="*/ 31 h 177"/>
                <a:gd name="T4" fmla="*/ 84 w 167"/>
                <a:gd name="T5" fmla="*/ 31 h 177"/>
                <a:gd name="T6" fmla="*/ 52 w 167"/>
                <a:gd name="T7" fmla="*/ 112 h 177"/>
                <a:gd name="T8" fmla="*/ 115 w 167"/>
                <a:gd name="T9" fmla="*/ 112 h 177"/>
                <a:gd name="T10" fmla="*/ 75 w 167"/>
                <a:gd name="T11" fmla="*/ 0 h 177"/>
                <a:gd name="T12" fmla="*/ 95 w 167"/>
                <a:gd name="T13" fmla="*/ 0 h 177"/>
                <a:gd name="T14" fmla="*/ 167 w 167"/>
                <a:gd name="T15" fmla="*/ 177 h 177"/>
                <a:gd name="T16" fmla="*/ 141 w 167"/>
                <a:gd name="T17" fmla="*/ 177 h 177"/>
                <a:gd name="T18" fmla="*/ 124 w 167"/>
                <a:gd name="T19" fmla="*/ 133 h 177"/>
                <a:gd name="T20" fmla="*/ 44 w 167"/>
                <a:gd name="T21" fmla="*/ 133 h 177"/>
                <a:gd name="T22" fmla="*/ 27 w 167"/>
                <a:gd name="T23" fmla="*/ 177 h 177"/>
                <a:gd name="T24" fmla="*/ 0 w 167"/>
                <a:gd name="T25" fmla="*/ 177 h 177"/>
                <a:gd name="T26" fmla="*/ 75 w 167"/>
                <a:gd name="T2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7" h="177">
                  <a:moveTo>
                    <a:pt x="115" y="112"/>
                  </a:moveTo>
                  <a:lnTo>
                    <a:pt x="84" y="31"/>
                  </a:lnTo>
                  <a:lnTo>
                    <a:pt x="84" y="31"/>
                  </a:lnTo>
                  <a:lnTo>
                    <a:pt x="52" y="112"/>
                  </a:lnTo>
                  <a:lnTo>
                    <a:pt x="115" y="112"/>
                  </a:lnTo>
                  <a:close/>
                  <a:moveTo>
                    <a:pt x="75" y="0"/>
                  </a:moveTo>
                  <a:lnTo>
                    <a:pt x="95" y="0"/>
                  </a:lnTo>
                  <a:lnTo>
                    <a:pt x="167" y="177"/>
                  </a:lnTo>
                  <a:lnTo>
                    <a:pt x="141" y="177"/>
                  </a:lnTo>
                  <a:lnTo>
                    <a:pt x="124" y="133"/>
                  </a:lnTo>
                  <a:lnTo>
                    <a:pt x="44" y="133"/>
                  </a:lnTo>
                  <a:lnTo>
                    <a:pt x="27" y="177"/>
                  </a:lnTo>
                  <a:lnTo>
                    <a:pt x="0" y="177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2" name="Freeform 65">
              <a:extLst>
                <a:ext uri="{FF2B5EF4-FFF2-40B4-BE49-F238E27FC236}">
                  <a16:creationId xmlns:a16="http://schemas.microsoft.com/office/drawing/2014/main" id="{DC09DD9B-B7D8-4183-94C6-FEA5C37D9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7337" y="3784417"/>
              <a:ext cx="106167" cy="129500"/>
            </a:xfrm>
            <a:custGeom>
              <a:avLst/>
              <a:gdLst>
                <a:gd name="T0" fmla="*/ 0 w 146"/>
                <a:gd name="T1" fmla="*/ 0 h 177"/>
                <a:gd name="T2" fmla="*/ 30 w 146"/>
                <a:gd name="T3" fmla="*/ 0 h 177"/>
                <a:gd name="T4" fmla="*/ 122 w 146"/>
                <a:gd name="T5" fmla="*/ 145 h 177"/>
                <a:gd name="T6" fmla="*/ 123 w 146"/>
                <a:gd name="T7" fmla="*/ 145 h 177"/>
                <a:gd name="T8" fmla="*/ 123 w 146"/>
                <a:gd name="T9" fmla="*/ 0 h 177"/>
                <a:gd name="T10" fmla="*/ 146 w 146"/>
                <a:gd name="T11" fmla="*/ 0 h 177"/>
                <a:gd name="T12" fmla="*/ 146 w 146"/>
                <a:gd name="T13" fmla="*/ 177 h 177"/>
                <a:gd name="T14" fmla="*/ 117 w 146"/>
                <a:gd name="T15" fmla="*/ 177 h 177"/>
                <a:gd name="T16" fmla="*/ 23 w 146"/>
                <a:gd name="T17" fmla="*/ 31 h 177"/>
                <a:gd name="T18" fmla="*/ 23 w 146"/>
                <a:gd name="T19" fmla="*/ 31 h 177"/>
                <a:gd name="T20" fmla="*/ 23 w 146"/>
                <a:gd name="T21" fmla="*/ 177 h 177"/>
                <a:gd name="T22" fmla="*/ 0 w 146"/>
                <a:gd name="T23" fmla="*/ 177 h 177"/>
                <a:gd name="T24" fmla="*/ 0 w 146"/>
                <a:gd name="T2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6" h="177">
                  <a:moveTo>
                    <a:pt x="0" y="0"/>
                  </a:moveTo>
                  <a:lnTo>
                    <a:pt x="30" y="0"/>
                  </a:lnTo>
                  <a:lnTo>
                    <a:pt x="122" y="145"/>
                  </a:lnTo>
                  <a:lnTo>
                    <a:pt x="123" y="145"/>
                  </a:lnTo>
                  <a:lnTo>
                    <a:pt x="123" y="0"/>
                  </a:lnTo>
                  <a:lnTo>
                    <a:pt x="146" y="0"/>
                  </a:lnTo>
                  <a:lnTo>
                    <a:pt x="146" y="177"/>
                  </a:lnTo>
                  <a:lnTo>
                    <a:pt x="117" y="177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3" name="Rectangle 66">
              <a:extLst>
                <a:ext uri="{FF2B5EF4-FFF2-40B4-BE49-F238E27FC236}">
                  <a16:creationId xmlns:a16="http://schemas.microsoft.com/office/drawing/2014/main" id="{5B959940-F2FF-446D-A02A-AE4D2422F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2497" y="3784426"/>
              <a:ext cx="16333" cy="129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4" name="Freeform 67">
              <a:extLst>
                <a:ext uri="{FF2B5EF4-FFF2-40B4-BE49-F238E27FC236}">
                  <a16:creationId xmlns:a16="http://schemas.microsoft.com/office/drawing/2014/main" id="{A23A2AE7-2221-4432-8F8C-E40B3FD3C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7810" y="3784423"/>
              <a:ext cx="81667" cy="129500"/>
            </a:xfrm>
            <a:custGeom>
              <a:avLst/>
              <a:gdLst>
                <a:gd name="T0" fmla="*/ 0 w 113"/>
                <a:gd name="T1" fmla="*/ 0 h 177"/>
                <a:gd name="T2" fmla="*/ 109 w 113"/>
                <a:gd name="T3" fmla="*/ 0 h 177"/>
                <a:gd name="T4" fmla="*/ 109 w 113"/>
                <a:gd name="T5" fmla="*/ 22 h 177"/>
                <a:gd name="T6" fmla="*/ 23 w 113"/>
                <a:gd name="T7" fmla="*/ 22 h 177"/>
                <a:gd name="T8" fmla="*/ 23 w 113"/>
                <a:gd name="T9" fmla="*/ 75 h 177"/>
                <a:gd name="T10" fmla="*/ 103 w 113"/>
                <a:gd name="T11" fmla="*/ 75 h 177"/>
                <a:gd name="T12" fmla="*/ 103 w 113"/>
                <a:gd name="T13" fmla="*/ 97 h 177"/>
                <a:gd name="T14" fmla="*/ 23 w 113"/>
                <a:gd name="T15" fmla="*/ 97 h 177"/>
                <a:gd name="T16" fmla="*/ 23 w 113"/>
                <a:gd name="T17" fmla="*/ 154 h 177"/>
                <a:gd name="T18" fmla="*/ 113 w 113"/>
                <a:gd name="T19" fmla="*/ 154 h 177"/>
                <a:gd name="T20" fmla="*/ 113 w 113"/>
                <a:gd name="T21" fmla="*/ 177 h 177"/>
                <a:gd name="T22" fmla="*/ 0 w 113"/>
                <a:gd name="T23" fmla="*/ 177 h 177"/>
                <a:gd name="T24" fmla="*/ 0 w 113"/>
                <a:gd name="T2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177">
                  <a:moveTo>
                    <a:pt x="0" y="0"/>
                  </a:moveTo>
                  <a:lnTo>
                    <a:pt x="109" y="0"/>
                  </a:lnTo>
                  <a:lnTo>
                    <a:pt x="109" y="22"/>
                  </a:lnTo>
                  <a:lnTo>
                    <a:pt x="23" y="22"/>
                  </a:lnTo>
                  <a:lnTo>
                    <a:pt x="23" y="75"/>
                  </a:lnTo>
                  <a:lnTo>
                    <a:pt x="103" y="75"/>
                  </a:lnTo>
                  <a:lnTo>
                    <a:pt x="103" y="97"/>
                  </a:lnTo>
                  <a:lnTo>
                    <a:pt x="23" y="97"/>
                  </a:lnTo>
                  <a:lnTo>
                    <a:pt x="23" y="154"/>
                  </a:lnTo>
                  <a:lnTo>
                    <a:pt x="113" y="154"/>
                  </a:lnTo>
                  <a:lnTo>
                    <a:pt x="113" y="177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7948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6A6F8B5-1BEE-4A20-86BB-A0074353E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E568-25C9-40B1-ADED-2928EF11B232}" type="datetime1">
              <a:rPr lang="fr-FR" smtClean="0"/>
              <a:t>27/11/2020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0C14285-4E65-41E1-BB3A-1C73C4C2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76782F-3F20-446F-B0CE-1786D48E7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30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3" y="273846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9" y="273846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E72725-9298-4424-B767-BF364FBA9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13A1-7BE8-44BD-AE38-08B406F33194}" type="datetime1">
              <a:rPr lang="fr-FR" smtClean="0"/>
              <a:t>27/11/2020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82283B5-80B0-415F-B4E9-EAABD0E90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E608CF4-FC42-4DAC-8547-E5B13ABC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117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83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71442" indent="-171442">
              <a:buFont typeface="Wingdings" panose="05000000000000000000" pitchFamily="2" charset="2"/>
              <a:buChar char="§"/>
              <a:defRPr sz="2400"/>
            </a:lvl1pPr>
            <a:lvl2pPr marL="514331" indent="-171442">
              <a:buFont typeface="Wingdings" panose="05000000000000000000" pitchFamily="2" charset="2"/>
              <a:buChar char="§"/>
              <a:defRPr sz="2000"/>
            </a:lvl2pPr>
            <a:lvl3pPr marL="857219" indent="-171442">
              <a:buFont typeface="Wingdings" panose="05000000000000000000" pitchFamily="2" charset="2"/>
              <a:buChar char="§"/>
              <a:defRPr sz="1800"/>
            </a:lvl3pPr>
            <a:lvl4pPr marL="1200107" indent="-171442">
              <a:buFont typeface="Wingdings" panose="05000000000000000000" pitchFamily="2" charset="2"/>
              <a:buChar char="§"/>
              <a:defRPr sz="1600"/>
            </a:lvl4pPr>
            <a:lvl5pPr marL="1542993" indent="-171442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BDBA9AC3-52DD-4FA9-9D4E-27626D75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22E0-1800-4061-BEB1-C9C1EDC87507}" type="datetime1">
              <a:rPr lang="fr-FR" smtClean="0"/>
              <a:t>27/11/2020</a:t>
            </a:fld>
            <a:endParaRPr lang="fr-FR"/>
          </a:p>
        </p:txBody>
      </p:sp>
      <p:sp>
        <p:nvSpPr>
          <p:cNvPr id="17" name="Espace réservé du pied de page 16">
            <a:extLst>
              <a:ext uri="{FF2B5EF4-FFF2-40B4-BE49-F238E27FC236}">
                <a16:creationId xmlns:a16="http://schemas.microsoft.com/office/drawing/2014/main" id="{701BB2C1-265F-4E55-B59B-87193E021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86984DF8-5F27-48E4-AE84-60B57468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81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32480" y="1800227"/>
            <a:ext cx="4860000" cy="602457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fr-FR" dirty="0"/>
              <a:t>Titre de section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392480" y="2422930"/>
            <a:ext cx="4500000" cy="2147048"/>
          </a:xfrm>
        </p:spPr>
        <p:txBody>
          <a:bodyPr>
            <a:normAutofit/>
          </a:bodyPr>
          <a:lstStyle>
            <a:lvl1pPr marL="0" indent="0">
              <a:spcBef>
                <a:spcPts val="451"/>
              </a:spcBef>
              <a:buNone/>
              <a:defRPr sz="1200" cap="all" baseline="0">
                <a:solidFill>
                  <a:schemeClr val="accent3"/>
                </a:solidFill>
              </a:defRPr>
            </a:lvl1pPr>
            <a:lvl2pPr marL="3428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DE4D7C5-40D4-4C85-B3EA-53D05ABEF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29CF-F1FE-42D6-8F4E-8883145E7959}" type="datetime1">
              <a:rPr lang="fr-FR" smtClean="0"/>
              <a:t>27/11/2020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B8C506-F19F-437B-BB4A-1E7301974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A18C2E3-1A78-45B3-A10F-476AF6A5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0779C628-2148-4879-9078-B06471F386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8427" y="722256"/>
            <a:ext cx="2373725" cy="37195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6A35097-4420-49C6-86F4-95ADC6EF839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960" y="4699225"/>
            <a:ext cx="1350001" cy="35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23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410" y="1743075"/>
            <a:ext cx="4235449" cy="2889647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7" y="1743075"/>
            <a:ext cx="4272803" cy="2889647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1BFC92F0-5681-4610-9D85-CE6349617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4523-A4CD-4270-B7EE-6EFF584496B5}" type="datetime1">
              <a:rPr lang="fr-FR" smtClean="0"/>
              <a:t>27/11/2020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9F01953E-56AC-4726-876C-61F60EEA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721E46E-CB95-4E09-BDA7-7A403F281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55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066" y="501253"/>
            <a:ext cx="6911043" cy="76676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9401" y="1743075"/>
            <a:ext cx="4218781" cy="383939"/>
          </a:xfrm>
        </p:spPr>
        <p:txBody>
          <a:bodyPr anchor="b">
            <a:normAutofit/>
          </a:bodyPr>
          <a:lstStyle>
            <a:lvl1pPr marL="0" indent="0">
              <a:buNone/>
              <a:defRPr sz="1351" b="0" cap="all" baseline="0">
                <a:solidFill>
                  <a:schemeClr val="accent3"/>
                </a:solidFill>
                <a:effectLst/>
              </a:defRPr>
            </a:lvl1pPr>
            <a:lvl2pPr marL="342889" indent="0">
              <a:buNone/>
              <a:defRPr sz="1500" b="1"/>
            </a:lvl2pPr>
            <a:lvl3pPr marL="685776" indent="0">
              <a:buNone/>
              <a:defRPr sz="1351" b="1"/>
            </a:lvl3pPr>
            <a:lvl4pPr marL="1028662" indent="0">
              <a:buNone/>
              <a:defRPr sz="1200" b="1"/>
            </a:lvl4pPr>
            <a:lvl5pPr marL="1371550" indent="0">
              <a:buNone/>
              <a:defRPr sz="1200" b="1"/>
            </a:lvl5pPr>
            <a:lvl6pPr marL="1714438" indent="0">
              <a:buNone/>
              <a:defRPr sz="1200" b="1"/>
            </a:lvl6pPr>
            <a:lvl7pPr marL="2057326" indent="0">
              <a:buNone/>
              <a:defRPr sz="1200" b="1"/>
            </a:lvl7pPr>
            <a:lvl8pPr marL="2400212" indent="0">
              <a:buNone/>
              <a:defRPr sz="1200" b="1"/>
            </a:lvl8pPr>
            <a:lvl9pPr marL="2743101" indent="0">
              <a:buNone/>
              <a:defRPr sz="12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9408" y="2243328"/>
            <a:ext cx="4218781" cy="239891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44" y="1743075"/>
            <a:ext cx="4292600" cy="383939"/>
          </a:xfrm>
        </p:spPr>
        <p:txBody>
          <a:bodyPr anchor="b">
            <a:normAutofit/>
          </a:bodyPr>
          <a:lstStyle>
            <a:lvl1pPr marL="0" indent="0">
              <a:buNone/>
              <a:defRPr sz="1351" b="0" cap="all" baseline="0">
                <a:solidFill>
                  <a:schemeClr val="accent3"/>
                </a:solidFill>
                <a:effectLst/>
              </a:defRPr>
            </a:lvl1pPr>
            <a:lvl2pPr marL="342889" indent="0">
              <a:buNone/>
              <a:defRPr sz="1500" b="1"/>
            </a:lvl2pPr>
            <a:lvl3pPr marL="685776" indent="0">
              <a:buNone/>
              <a:defRPr sz="1351" b="1"/>
            </a:lvl3pPr>
            <a:lvl4pPr marL="1028662" indent="0">
              <a:buNone/>
              <a:defRPr sz="1200" b="1"/>
            </a:lvl4pPr>
            <a:lvl5pPr marL="1371550" indent="0">
              <a:buNone/>
              <a:defRPr sz="1200" b="1"/>
            </a:lvl5pPr>
            <a:lvl6pPr marL="1714438" indent="0">
              <a:buNone/>
              <a:defRPr sz="1200" b="1"/>
            </a:lvl6pPr>
            <a:lvl7pPr marL="2057326" indent="0">
              <a:buNone/>
              <a:defRPr sz="1200" b="1"/>
            </a:lvl7pPr>
            <a:lvl8pPr marL="2400212" indent="0">
              <a:buNone/>
              <a:defRPr sz="1200" b="1"/>
            </a:lvl8pPr>
            <a:lvl9pPr marL="2743101" indent="0">
              <a:buNone/>
              <a:defRPr sz="12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243328"/>
            <a:ext cx="4292600" cy="239891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0" name="Espace réservé de la date 9">
            <a:extLst>
              <a:ext uri="{FF2B5EF4-FFF2-40B4-BE49-F238E27FC236}">
                <a16:creationId xmlns:a16="http://schemas.microsoft.com/office/drawing/2014/main" id="{7813A1ED-98AA-44FD-8699-76478ED73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BCA0-8EC7-411B-93E8-1947F4F29FB1}" type="datetime1">
              <a:rPr lang="fr-FR" smtClean="0"/>
              <a:t>27/11/2020</a:t>
            </a:fld>
            <a:endParaRPr lang="fr-FR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1E5F7401-D315-49DF-A24C-2B5A17D70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12E20DD8-A757-4661-95D2-9351E0743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68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9AF1D1C5-11E5-4BC8-800D-590A4219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DEF2-1674-4BB4-9A72-94D5D46A0049}" type="datetime1">
              <a:rPr lang="fr-FR" smtClean="0"/>
              <a:t>27/11/2020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99B5EE2-5001-4E41-9556-2B5B2F4F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884AA9BC-7E91-4B9B-B58B-CAC89DF1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57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611149-6711-42B1-B109-C1FD8BF8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677-55E8-49D5-ABA0-4C8BB78BB8E3}" type="datetime1">
              <a:rPr lang="fr-FR" smtClean="0"/>
              <a:t>27/11/2020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6E73F0-A876-4AA8-AFAE-46E04FC0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C2666F-2306-4D15-9B74-0E92C99C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45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595" y="1743075"/>
            <a:ext cx="3223418" cy="73190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6" y="740571"/>
            <a:ext cx="4901009" cy="386953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2" y="2571750"/>
            <a:ext cx="3223418" cy="1997603"/>
          </a:xfrm>
        </p:spPr>
        <p:txBody>
          <a:bodyPr/>
          <a:lstStyle>
            <a:lvl1pPr marL="0" indent="0">
              <a:buNone/>
              <a:defRPr sz="1200"/>
            </a:lvl1pPr>
            <a:lvl2pPr marL="342889" indent="0">
              <a:buNone/>
              <a:defRPr sz="1051"/>
            </a:lvl2pPr>
            <a:lvl3pPr marL="685776" indent="0">
              <a:buNone/>
              <a:defRPr sz="900"/>
            </a:lvl3pPr>
            <a:lvl4pPr marL="1028662" indent="0">
              <a:buNone/>
              <a:defRPr sz="751"/>
            </a:lvl4pPr>
            <a:lvl5pPr marL="1371550" indent="0">
              <a:buNone/>
              <a:defRPr sz="751"/>
            </a:lvl5pPr>
            <a:lvl6pPr marL="1714438" indent="0">
              <a:buNone/>
              <a:defRPr sz="751"/>
            </a:lvl6pPr>
            <a:lvl7pPr marL="2057326" indent="0">
              <a:buNone/>
              <a:defRPr sz="751"/>
            </a:lvl7pPr>
            <a:lvl8pPr marL="2400212" indent="0">
              <a:buNone/>
              <a:defRPr sz="751"/>
            </a:lvl8pPr>
            <a:lvl9pPr marL="2743101" indent="0">
              <a:buNone/>
              <a:defRPr sz="75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729B171B-F12F-489B-96A6-AC311D206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A66B-CF97-480B-A997-25DA0E537C1B}" type="datetime1">
              <a:rPr lang="fr-FR" smtClean="0"/>
              <a:t>27/11/2020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00D53561-C200-40A8-9ABB-1CAB486F4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B719184B-994D-4199-8425-F9397C046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64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397" y="1743075"/>
            <a:ext cx="3299618" cy="7532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4" y="1007272"/>
            <a:ext cx="4977209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9" indent="0">
              <a:buNone/>
              <a:defRPr sz="2100"/>
            </a:lvl2pPr>
            <a:lvl3pPr marL="685776" indent="0">
              <a:buNone/>
              <a:defRPr sz="1800"/>
            </a:lvl3pPr>
            <a:lvl4pPr marL="1028662" indent="0">
              <a:buNone/>
              <a:defRPr sz="1500"/>
            </a:lvl4pPr>
            <a:lvl5pPr marL="1371550" indent="0">
              <a:buNone/>
              <a:defRPr sz="1500"/>
            </a:lvl5pPr>
            <a:lvl6pPr marL="1714438" indent="0">
              <a:buNone/>
              <a:defRPr sz="1500"/>
            </a:lvl6pPr>
            <a:lvl7pPr marL="2057326" indent="0">
              <a:buNone/>
              <a:defRPr sz="1500"/>
            </a:lvl7pPr>
            <a:lvl8pPr marL="2400212" indent="0">
              <a:buNone/>
              <a:defRPr sz="1500"/>
            </a:lvl8pPr>
            <a:lvl9pPr marL="2743101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9402" y="2571750"/>
            <a:ext cx="3299618" cy="2096693"/>
          </a:xfrm>
        </p:spPr>
        <p:txBody>
          <a:bodyPr/>
          <a:lstStyle>
            <a:lvl1pPr marL="0" indent="0">
              <a:buNone/>
              <a:defRPr sz="1200"/>
            </a:lvl1pPr>
            <a:lvl2pPr marL="342889" indent="0">
              <a:buNone/>
              <a:defRPr sz="1051"/>
            </a:lvl2pPr>
            <a:lvl3pPr marL="685776" indent="0">
              <a:buNone/>
              <a:defRPr sz="900"/>
            </a:lvl3pPr>
            <a:lvl4pPr marL="1028662" indent="0">
              <a:buNone/>
              <a:defRPr sz="751"/>
            </a:lvl4pPr>
            <a:lvl5pPr marL="1371550" indent="0">
              <a:buNone/>
              <a:defRPr sz="751"/>
            </a:lvl5pPr>
            <a:lvl6pPr marL="1714438" indent="0">
              <a:buNone/>
              <a:defRPr sz="751"/>
            </a:lvl6pPr>
            <a:lvl7pPr marL="2057326" indent="0">
              <a:buNone/>
              <a:defRPr sz="751"/>
            </a:lvl7pPr>
            <a:lvl8pPr marL="2400212" indent="0">
              <a:buNone/>
              <a:defRPr sz="751"/>
            </a:lvl8pPr>
            <a:lvl9pPr marL="2743101" indent="0">
              <a:buNone/>
              <a:defRPr sz="75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500A459F-D700-446F-A070-E7ABD012F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45D4-4CCB-4166-B5B6-D9DBF89073E7}" type="datetime1">
              <a:rPr lang="fr-FR" smtClean="0"/>
              <a:t>27/11/2020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4E44D1C8-E2DF-4338-9FF1-4545ACED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7746DE4C-B7CF-44EB-BC53-21BD44DC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EA0C-94D2-4F40-ACC6-2C14E43F70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44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que 8">
            <a:extLst>
              <a:ext uri="{FF2B5EF4-FFF2-40B4-BE49-F238E27FC236}">
                <a16:creationId xmlns:a16="http://schemas.microsoft.com/office/drawing/2014/main" id="{E823E8C5-B31A-4C37-BEC7-C15C6D7DA10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88000" y="288000"/>
            <a:ext cx="1368000" cy="136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7066" y="576000"/>
            <a:ext cx="6840000" cy="1080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r-FR" dirty="0"/>
              <a:t>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000" y="1764000"/>
            <a:ext cx="8568000" cy="28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A63B82E-088A-4453-A110-3F3D3D5D1108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960" y="4699225"/>
            <a:ext cx="1350001" cy="359358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3147FA32-15AC-4F61-B6CD-DE723731A1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69188" y="4732338"/>
            <a:ext cx="1080000" cy="270000"/>
          </a:xfrm>
          <a:prstGeom prst="rect">
            <a:avLst/>
          </a:prstGeom>
        </p:spPr>
        <p:txBody>
          <a:bodyPr anchor="ctr" anchorCtr="0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fld id="{E6E8DCDE-1C9B-4795-9820-E6E5FB285F27}" type="datetime1">
              <a:rPr lang="fr-FR" smtClean="0"/>
              <a:pPr/>
              <a:t>27/11/2020</a:t>
            </a:fld>
            <a:endParaRPr lang="fr-FR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530CF899-C60E-44E6-AA55-9D7F1E295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4474" y="4732338"/>
            <a:ext cx="5220000" cy="270000"/>
          </a:xfrm>
          <a:prstGeom prst="rect">
            <a:avLst/>
          </a:prstGeom>
        </p:spPr>
        <p:txBody>
          <a:bodyPr anchor="ctr" anchorCtr="0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9F7BDBC-0BBD-41A8-95D1-E3C5AF0F9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4732338"/>
            <a:ext cx="720000" cy="270000"/>
          </a:xfrm>
          <a:prstGeom prst="rect">
            <a:avLst/>
          </a:prstGeom>
        </p:spPr>
        <p:txBody>
          <a:bodyPr anchor="ctr" anchorCtr="0"/>
          <a:lstStyle>
            <a:lvl1pPr algn="l">
              <a:defRPr sz="1000">
                <a:solidFill>
                  <a:schemeClr val="accent3"/>
                </a:solidFill>
              </a:defRPr>
            </a:lvl1pPr>
          </a:lstStyle>
          <a:p>
            <a:fld id="{5C02EA0C-94D2-4F40-ACC6-2C14E43F704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76673C0D-BBC1-4DD1-A34A-0E2285F30594}"/>
              </a:ext>
            </a:extLst>
          </p:cNvPr>
          <p:cNvSpPr txBox="1">
            <a:spLocks/>
          </p:cNvSpPr>
          <p:nvPr/>
        </p:nvSpPr>
        <p:spPr>
          <a:xfrm>
            <a:off x="2017065" y="288000"/>
            <a:ext cx="6840000" cy="288000"/>
          </a:xfrm>
          <a:prstGeom prst="rect">
            <a:avLst/>
          </a:prstGeom>
        </p:spPr>
        <p:txBody>
          <a:bodyPr vert="horz" lIns="68580" tIns="34291" rIns="68580" bIns="34291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>
                <a:solidFill>
                  <a:schemeClr val="accent3"/>
                </a:solidFill>
              </a:rPr>
              <a:t>Enquête flash / focus 2</a:t>
            </a:r>
            <a:r>
              <a:rPr lang="fr-FR" sz="1400" baseline="30000" dirty="0">
                <a:solidFill>
                  <a:schemeClr val="accent3"/>
                </a:solidFill>
              </a:rPr>
              <a:t>ème</a:t>
            </a:r>
            <a:r>
              <a:rPr lang="fr-FR" sz="1400" dirty="0">
                <a:solidFill>
                  <a:schemeClr val="accent3"/>
                </a:solidFill>
              </a:rPr>
              <a:t> confinement</a:t>
            </a:r>
          </a:p>
        </p:txBody>
      </p:sp>
    </p:spTree>
    <p:extLst>
      <p:ext uri="{BB962C8B-B14F-4D97-AF65-F5344CB8AC3E}">
        <p14:creationId xmlns:p14="http://schemas.microsoft.com/office/powerpoint/2010/main" val="214738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defTabSz="685776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71442" indent="-171442" algn="just" defTabSz="685776" rtl="0" eaLnBrk="1" latinLnBrk="0" hangingPunct="1">
        <a:lnSpc>
          <a:spcPct val="100000"/>
        </a:lnSpc>
        <a:spcBef>
          <a:spcPts val="751"/>
        </a:spcBef>
        <a:buFont typeface="Wingdings" panose="05000000000000000000" pitchFamily="2" charset="2"/>
        <a:buChar char="§"/>
        <a:defRPr sz="24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514331" indent="-171442" algn="just" defTabSz="685776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20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857219" indent="-171442" algn="just" defTabSz="685776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8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200107" indent="-171442" algn="just" defTabSz="685776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1542993" indent="-171442" algn="just" defTabSz="685776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885881" indent="-171442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70" indent="-171442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56" indent="-171442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43" indent="-171442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9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76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2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0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38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26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12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01" algn="l" defTabSz="68577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50" userDrawn="1">
          <p15:clr>
            <a:srgbClr val="F26B43"/>
          </p15:clr>
        </p15:guide>
        <p15:guide id="2" pos="1270" userDrawn="1">
          <p15:clr>
            <a:srgbClr val="F26B43"/>
          </p15:clr>
        </p15:guide>
        <p15:guide id="3" orient="horz" pos="1053" userDrawn="1">
          <p15:clr>
            <a:srgbClr val="F26B43"/>
          </p15:clr>
        </p15:guide>
        <p15:guide id="4" orient="horz" pos="1098" userDrawn="1">
          <p15:clr>
            <a:srgbClr val="F26B43"/>
          </p15:clr>
        </p15:guide>
        <p15:guide id="6" pos="181" userDrawn="1">
          <p15:clr>
            <a:srgbClr val="F26B43"/>
          </p15:clr>
        </p15:guide>
        <p15:guide id="7" pos="5579" userDrawn="1">
          <p15:clr>
            <a:srgbClr val="F26B43"/>
          </p15:clr>
        </p15:guide>
        <p15:guide id="8" orient="horz" pos="169" userDrawn="1">
          <p15:clr>
            <a:srgbClr val="F26B43"/>
          </p15:clr>
        </p15:guide>
        <p15:guide id="9" orient="horz" pos="29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6.xml"/><Relationship Id="rId7" Type="http://schemas.openxmlformats.org/officeDocument/2006/relationships/chart" Target="../charts/chart10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Relationship Id="rId9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9">
            <a:extLst>
              <a:ext uri="{FF2B5EF4-FFF2-40B4-BE49-F238E27FC236}">
                <a16:creationId xmlns:a16="http://schemas.microsoft.com/office/drawing/2014/main" id="{EC535E0F-1875-40AD-ACA5-D3D34C329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9275" y="4019490"/>
            <a:ext cx="1476361" cy="493982"/>
          </a:xfrm>
        </p:spPr>
        <p:txBody>
          <a:bodyPr/>
          <a:lstStyle/>
          <a:p>
            <a:r>
              <a:rPr lang="fr-FR" dirty="0"/>
              <a:t>Novembre 2020</a:t>
            </a:r>
            <a:endParaRPr lang="fr-FR" sz="900" cap="none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63E2CA3-23DA-4BFB-860C-7D7720972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1721" y="3350374"/>
            <a:ext cx="5506870" cy="447305"/>
          </a:xfrm>
        </p:spPr>
        <p:txBody>
          <a:bodyPr>
            <a:normAutofit fontScale="90000"/>
          </a:bodyPr>
          <a:lstStyle/>
          <a:p>
            <a:r>
              <a:rPr lang="fr-FR" altLang="fr-FR" dirty="0"/>
              <a:t>Enquête flash / focus </a:t>
            </a:r>
            <a:r>
              <a:rPr lang="fr-FR" altLang="fr-FR" dirty="0" smtClean="0"/>
              <a:t>2</a:t>
            </a:r>
            <a:r>
              <a:rPr lang="fr-FR" altLang="fr-FR" baseline="30000" dirty="0" smtClean="0"/>
              <a:t>ème</a:t>
            </a:r>
            <a:r>
              <a:rPr lang="fr-FR" altLang="fr-FR" dirty="0"/>
              <a:t> </a:t>
            </a:r>
            <a:r>
              <a:rPr lang="fr-FR" altLang="fr-FR" dirty="0" smtClean="0"/>
              <a:t>confinement</a:t>
            </a:r>
            <a:br>
              <a:rPr lang="fr-FR" altLang="fr-FR" dirty="0" smtClean="0"/>
            </a:br>
            <a:r>
              <a:rPr lang="fr-FR" altLang="fr-FR" dirty="0" smtClean="0"/>
              <a:t>Tarn-et-Garonne</a:t>
            </a:r>
            <a:endParaRPr lang="fr-FR" alt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344F0-F36B-4B57-97BE-BAF82496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000" dirty="0"/>
              <a:t>Pendant cette nouvelle période de confinement, avez-vous mis en place des outils numériques pour maintenir votre activité ?</a:t>
            </a:r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7854C24A-FE6C-42BF-9107-95876ECC2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469890"/>
              </p:ext>
            </p:extLst>
          </p:nvPr>
        </p:nvGraphicFramePr>
        <p:xfrm>
          <a:off x="287338" y="1763713"/>
          <a:ext cx="8569325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454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344F0-F36B-4B57-97BE-BAF82496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000" dirty="0"/>
              <a:t>Avez-vous adopté une nouvelle organisation pour maintenir tout ou partie de votre activité ? </a:t>
            </a:r>
            <a:br>
              <a:rPr lang="fr-FR" sz="2000" dirty="0"/>
            </a:br>
            <a:r>
              <a:rPr lang="fr-FR" sz="1400" dirty="0"/>
              <a:t>Développement de la communication digitale (SMS, e-mail, newsletter, réseaux sociaux, plateforme de mise en relation vendeur-acheteur, etc.)</a:t>
            </a:r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7854C24A-FE6C-42BF-9107-95876ECC2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993302"/>
              </p:ext>
            </p:extLst>
          </p:nvPr>
        </p:nvGraphicFramePr>
        <p:xfrm>
          <a:off x="287338" y="1763713"/>
          <a:ext cx="8569325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363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344F0-F36B-4B57-97BE-BAF82496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000" dirty="0"/>
              <a:t>Avez-vous adopté une nouvelle organisation pour maintenir tout ou partie de votre activité ? </a:t>
            </a:r>
            <a:br>
              <a:rPr lang="fr-FR" sz="2000" dirty="0"/>
            </a:br>
            <a:r>
              <a:rPr lang="fr-FR" sz="1400" dirty="0"/>
              <a:t>Service de livraison à domicile</a:t>
            </a:r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7854C24A-FE6C-42BF-9107-95876ECC2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598761"/>
              </p:ext>
            </p:extLst>
          </p:nvPr>
        </p:nvGraphicFramePr>
        <p:xfrm>
          <a:off x="287338" y="1763713"/>
          <a:ext cx="8569325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8388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344F0-F36B-4B57-97BE-BAF82496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000" dirty="0"/>
              <a:t>Avez-vous adopté une nouvelle organisation pour maintenir tout ou partie de votre activité ? </a:t>
            </a:r>
            <a:br>
              <a:rPr lang="fr-FR" sz="2000" dirty="0"/>
            </a:br>
            <a:r>
              <a:rPr lang="fr-FR" sz="1400" dirty="0"/>
              <a:t>Inscription sur une plateforme de vente en ligne (</a:t>
            </a:r>
            <a:r>
              <a:rPr lang="fr-FR" sz="1400" dirty="0" err="1"/>
              <a:t>market</a:t>
            </a:r>
            <a:r>
              <a:rPr lang="fr-FR" sz="1400" dirty="0"/>
              <a:t> place), avec retrait des produits (click and </a:t>
            </a:r>
            <a:r>
              <a:rPr lang="fr-FR" sz="1400" dirty="0" err="1"/>
              <a:t>collect</a:t>
            </a:r>
            <a:r>
              <a:rPr lang="fr-FR" sz="1400" dirty="0"/>
              <a:t>), le dépôt drive, la livraison des produits</a:t>
            </a:r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7854C24A-FE6C-42BF-9107-95876ECC2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894687"/>
              </p:ext>
            </p:extLst>
          </p:nvPr>
        </p:nvGraphicFramePr>
        <p:xfrm>
          <a:off x="287338" y="1763713"/>
          <a:ext cx="8569325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2605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FE9BD-6F3E-43A2-81C1-10C939DD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Par rapport à vos perspectives, vous êtes ?</a:t>
            </a:r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244AC9F2-8AD9-41C0-8666-FFA249638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914275"/>
              </p:ext>
            </p:extLst>
          </p:nvPr>
        </p:nvGraphicFramePr>
        <p:xfrm>
          <a:off x="279400" y="1743075"/>
          <a:ext cx="8623300" cy="288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4229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FE9BD-6F3E-43A2-81C1-10C939DD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Quelles sont les perspectives pour votre entreprise d'ici la fin de l'année ?</a:t>
            </a:r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244AC9F2-8AD9-41C0-8666-FFA249638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442969"/>
              </p:ext>
            </p:extLst>
          </p:nvPr>
        </p:nvGraphicFramePr>
        <p:xfrm>
          <a:off x="279400" y="1743075"/>
          <a:ext cx="8623300" cy="288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3724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 txBox="1">
            <a:spLocks/>
          </p:cNvSpPr>
          <p:nvPr/>
        </p:nvSpPr>
        <p:spPr bwMode="auto">
          <a:xfrm>
            <a:off x="2251473" y="854869"/>
            <a:ext cx="456961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 sz="4500" dirty="0">
              <a:solidFill>
                <a:srgbClr val="CD003E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297FA81-D907-4971-9187-5A3C86B04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8543" y="3261664"/>
            <a:ext cx="5558250" cy="447305"/>
          </a:xfrm>
        </p:spPr>
        <p:txBody>
          <a:bodyPr>
            <a:normAutofit fontScale="90000"/>
          </a:bodyPr>
          <a:lstStyle/>
          <a:p>
            <a:r>
              <a:rPr lang="fr-FR" altLang="fr-FR" dirty="0"/>
              <a:t>Enquête flash / focus 2</a:t>
            </a:r>
            <a:r>
              <a:rPr lang="fr-FR" altLang="fr-FR" baseline="30000" dirty="0"/>
              <a:t>ème</a:t>
            </a:r>
            <a:r>
              <a:rPr lang="fr-FR" altLang="fr-FR" dirty="0"/>
              <a:t> confinement</a:t>
            </a:r>
            <a:br>
              <a:rPr lang="fr-FR" altLang="fr-FR" dirty="0"/>
            </a:br>
            <a:r>
              <a:rPr lang="fr-FR" altLang="fr-FR" dirty="0"/>
              <a:t>Tarn-et-Garonne</a:t>
            </a:r>
            <a:endParaRPr lang="fr-FR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1198D0ED-2E43-4A15-9A97-9B9A0A3E0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2450" y="4104039"/>
            <a:ext cx="1487221" cy="493982"/>
          </a:xfrm>
        </p:spPr>
        <p:txBody>
          <a:bodyPr>
            <a:normAutofit/>
          </a:bodyPr>
          <a:lstStyle/>
          <a:p>
            <a:r>
              <a:rPr lang="fr-FR" dirty="0"/>
              <a:t>Novembre 2020</a:t>
            </a:r>
          </a:p>
        </p:txBody>
      </p:sp>
    </p:spTree>
    <p:extLst>
      <p:ext uri="{BB962C8B-B14F-4D97-AF65-F5344CB8AC3E}">
        <p14:creationId xmlns:p14="http://schemas.microsoft.com/office/powerpoint/2010/main" val="97909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Méthodologie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4EC942CA-C0A2-41EF-B3EE-D84BF4B94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accent4"/>
                </a:solidFill>
              </a:rPr>
              <a:t>Enquête flash </a:t>
            </a:r>
            <a:r>
              <a:rPr lang="fr-FR" sz="1600" dirty="0"/>
              <a:t>réalisée par le réseau des CCI d’Occitanie auprès de leurs ressortissants, par e-mail uniquement et sans relance, du </a:t>
            </a:r>
            <a:r>
              <a:rPr lang="fr-FR" sz="1600" dirty="0">
                <a:solidFill>
                  <a:schemeClr val="accent2"/>
                </a:solidFill>
              </a:rPr>
              <a:t>13 novembre au 23 novembre 2020</a:t>
            </a:r>
            <a:r>
              <a:rPr lang="fr-FR" sz="16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600" dirty="0"/>
              <a:t>Objectif de l’enquête : recueillir l’opinion des chefs d’entreprise sur leur activité </a:t>
            </a:r>
            <a:r>
              <a:rPr lang="fr-FR" sz="1600" dirty="0">
                <a:solidFill>
                  <a:schemeClr val="accent4"/>
                </a:solidFill>
              </a:rPr>
              <a:t>au début du deuxième confinement</a:t>
            </a:r>
            <a:r>
              <a:rPr lang="fr-FR" sz="1600" dirty="0"/>
              <a:t> et identifier les perspectives pour la fin de l’année.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600" dirty="0" smtClean="0">
                <a:solidFill>
                  <a:schemeClr val="accent6"/>
                </a:solidFill>
              </a:rPr>
              <a:t>159 </a:t>
            </a:r>
            <a:r>
              <a:rPr lang="fr-FR" sz="1600" dirty="0">
                <a:solidFill>
                  <a:schemeClr val="accent6"/>
                </a:solidFill>
              </a:rPr>
              <a:t>chefs d’entreprises </a:t>
            </a:r>
            <a:r>
              <a:rPr lang="fr-FR" sz="1600" dirty="0" smtClean="0">
                <a:solidFill>
                  <a:schemeClr val="accent6"/>
                </a:solidFill>
              </a:rPr>
              <a:t>du Tarn-et-Garonne </a:t>
            </a:r>
            <a:r>
              <a:rPr lang="fr-FR" sz="1600" dirty="0" smtClean="0"/>
              <a:t>ont </a:t>
            </a:r>
            <a:r>
              <a:rPr lang="fr-FR" sz="1600" dirty="0"/>
              <a:t>répondu à cette enquête :</a:t>
            </a:r>
          </a:p>
          <a:p>
            <a:pPr lvl="1">
              <a:spcBef>
                <a:spcPts val="1200"/>
              </a:spcBef>
            </a:pP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</a:rPr>
              <a:t>17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</a:rPr>
              <a:t>entreprises industrielles</a:t>
            </a:r>
          </a:p>
          <a:p>
            <a:pPr lvl="1"/>
            <a:r>
              <a:rPr lang="fr-FR" sz="1200" dirty="0" smtClean="0"/>
              <a:t>11</a:t>
            </a:r>
            <a:r>
              <a:rPr lang="fr-FR" sz="1200" dirty="0"/>
              <a:t> </a:t>
            </a:r>
            <a:r>
              <a:rPr lang="fr-FR" sz="1200" dirty="0" smtClean="0"/>
              <a:t>entreprises </a:t>
            </a:r>
            <a:r>
              <a:rPr lang="fr-FR" sz="1200" dirty="0"/>
              <a:t>de la construction</a:t>
            </a:r>
          </a:p>
          <a:p>
            <a:pPr lvl="1"/>
            <a:r>
              <a:rPr lang="fr-FR" sz="1200" dirty="0" smtClean="0">
                <a:solidFill>
                  <a:schemeClr val="accent4"/>
                </a:solidFill>
              </a:rPr>
              <a:t>53 commerces</a:t>
            </a:r>
            <a:endParaRPr lang="fr-FR" sz="1200" dirty="0">
              <a:solidFill>
                <a:schemeClr val="accent4"/>
              </a:solidFill>
            </a:endParaRPr>
          </a:p>
          <a:p>
            <a:pPr lvl="1"/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37 prestataires 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</a:rPr>
              <a:t>de services</a:t>
            </a:r>
          </a:p>
          <a:p>
            <a:pPr lvl="1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41 hôtels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, cafés, restaurants</a:t>
            </a:r>
          </a:p>
          <a:p>
            <a:r>
              <a:rPr lang="fr-FR" sz="1600" dirty="0"/>
              <a:t>Les entreprises contactées sont des entreprises actives. Les entreprises radiées ne sont pas dans la cible.</a:t>
            </a:r>
          </a:p>
        </p:txBody>
      </p:sp>
    </p:spTree>
    <p:extLst>
      <p:ext uri="{BB962C8B-B14F-4D97-AF65-F5344CB8AC3E}">
        <p14:creationId xmlns:p14="http://schemas.microsoft.com/office/powerpoint/2010/main" val="119660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16CA5A-4F67-472C-A32B-CA617DD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des entreprises participantes</a:t>
            </a:r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8CF395D7-2E09-4107-91FD-6529E69CBE1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3315350"/>
              </p:ext>
            </p:extLst>
          </p:nvPr>
        </p:nvGraphicFramePr>
        <p:xfrm>
          <a:off x="279400" y="1743075"/>
          <a:ext cx="4235450" cy="288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Espace réservé du contenu 9">
            <a:extLst>
              <a:ext uri="{FF2B5EF4-FFF2-40B4-BE49-F238E27FC236}">
                <a16:creationId xmlns:a16="http://schemas.microsoft.com/office/drawing/2014/main" id="{E3981121-39E6-4423-A489-C57EFAF1B7D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6638253"/>
              </p:ext>
            </p:extLst>
          </p:nvPr>
        </p:nvGraphicFramePr>
        <p:xfrm>
          <a:off x="4629150" y="1743075"/>
          <a:ext cx="4273550" cy="288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20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344F0-F36B-4B57-97BE-BAF82496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des entreprises participantes</a:t>
            </a:r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7854C24A-FE6C-42BF-9107-95876ECC2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688662"/>
              </p:ext>
            </p:extLst>
          </p:nvPr>
        </p:nvGraphicFramePr>
        <p:xfrm>
          <a:off x="287338" y="1763713"/>
          <a:ext cx="8569325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326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578691B9-1058-44E9-9D81-22C8B5B08F8C}"/>
              </a:ext>
            </a:extLst>
          </p:cNvPr>
          <p:cNvGrpSpPr>
            <a:grpSpLocks noChangeAspect="1"/>
          </p:cNvGrpSpPr>
          <p:nvPr/>
        </p:nvGrpSpPr>
        <p:grpSpPr>
          <a:xfrm>
            <a:off x="6115545" y="1437109"/>
            <a:ext cx="2749054" cy="2970330"/>
            <a:chOff x="5076056" y="2424913"/>
            <a:chExt cx="3528392" cy="3812399"/>
          </a:xfrm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0A8670AB-6FB6-4BEC-846E-D7C0918E2856}"/>
                </a:ext>
              </a:extLst>
            </p:cNvPr>
            <p:cNvSpPr/>
            <p:nvPr/>
          </p:nvSpPr>
          <p:spPr>
            <a:xfrm>
              <a:off x="5076056" y="2424913"/>
              <a:ext cx="3074359" cy="3812399"/>
            </a:xfrm>
            <a:custGeom>
              <a:avLst/>
              <a:gdLst>
                <a:gd name="connsiteX0" fmla="*/ 0 w 777295"/>
                <a:gd name="connsiteY0" fmla="*/ 482051 h 963896"/>
                <a:gd name="connsiteX1" fmla="*/ 482052 w 777295"/>
                <a:gd name="connsiteY1" fmla="*/ 964216 h 963896"/>
                <a:gd name="connsiteX2" fmla="*/ 778511 w 777295"/>
                <a:gd name="connsiteY2" fmla="*/ 861906 h 963896"/>
                <a:gd name="connsiteX3" fmla="*/ 676769 w 777295"/>
                <a:gd name="connsiteY3" fmla="*/ 748332 h 963896"/>
                <a:gd name="connsiteX4" fmla="*/ 482052 w 777295"/>
                <a:gd name="connsiteY4" fmla="*/ 811300 h 963896"/>
                <a:gd name="connsiteX5" fmla="*/ 152860 w 777295"/>
                <a:gd name="connsiteY5" fmla="*/ 482051 h 963896"/>
                <a:gd name="connsiteX6" fmla="*/ 482052 w 777295"/>
                <a:gd name="connsiteY6" fmla="*/ 152860 h 963896"/>
                <a:gd name="connsiteX7" fmla="*/ 614049 w 777295"/>
                <a:gd name="connsiteY7" fmla="*/ 180734 h 963896"/>
                <a:gd name="connsiteX8" fmla="*/ 674652 w 777295"/>
                <a:gd name="connsiteY8" fmla="*/ 40306 h 963896"/>
                <a:gd name="connsiteX9" fmla="*/ 482052 w 777295"/>
                <a:gd name="connsiteY9" fmla="*/ 0 h 963896"/>
                <a:gd name="connsiteX10" fmla="*/ 0 w 777295"/>
                <a:gd name="connsiteY10" fmla="*/ 482051 h 963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77295" h="963896">
                  <a:moveTo>
                    <a:pt x="0" y="482051"/>
                  </a:moveTo>
                  <a:cubicBezTo>
                    <a:pt x="0" y="747955"/>
                    <a:pt x="216278" y="964216"/>
                    <a:pt x="482052" y="964216"/>
                  </a:cubicBezTo>
                  <a:cubicBezTo>
                    <a:pt x="608645" y="964216"/>
                    <a:pt x="708441" y="916538"/>
                    <a:pt x="778511" y="861906"/>
                  </a:cubicBezTo>
                  <a:lnTo>
                    <a:pt x="676769" y="748332"/>
                  </a:lnTo>
                  <a:cubicBezTo>
                    <a:pt x="620815" y="788603"/>
                    <a:pt x="555506" y="811300"/>
                    <a:pt x="482052" y="811300"/>
                  </a:cubicBezTo>
                  <a:cubicBezTo>
                    <a:pt x="300522" y="811300"/>
                    <a:pt x="152860" y="663635"/>
                    <a:pt x="152860" y="482051"/>
                  </a:cubicBezTo>
                  <a:cubicBezTo>
                    <a:pt x="152860" y="300619"/>
                    <a:pt x="300522" y="152860"/>
                    <a:pt x="482052" y="152860"/>
                  </a:cubicBezTo>
                  <a:cubicBezTo>
                    <a:pt x="529067" y="152860"/>
                    <a:pt x="573608" y="162912"/>
                    <a:pt x="614049" y="180734"/>
                  </a:cubicBezTo>
                  <a:lnTo>
                    <a:pt x="674652" y="40306"/>
                  </a:lnTo>
                  <a:cubicBezTo>
                    <a:pt x="615655" y="14549"/>
                    <a:pt x="550497" y="0"/>
                    <a:pt x="482052" y="0"/>
                  </a:cubicBezTo>
                  <a:cubicBezTo>
                    <a:pt x="216278" y="0"/>
                    <a:pt x="0" y="216337"/>
                    <a:pt x="0" y="482051"/>
                  </a:cubicBezTo>
                </a:path>
              </a:pathLst>
            </a:custGeom>
            <a:solidFill>
              <a:srgbClr val="849C2B">
                <a:alpha val="20000"/>
              </a:srgbClr>
            </a:solidFill>
            <a:ln w="187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350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86764E01-CDD0-42A4-8FC1-02742A1EF15E}"/>
                </a:ext>
              </a:extLst>
            </p:cNvPr>
            <p:cNvSpPr/>
            <p:nvPr/>
          </p:nvSpPr>
          <p:spPr>
            <a:xfrm>
              <a:off x="5966470" y="3315616"/>
              <a:ext cx="1583614" cy="2028391"/>
            </a:xfrm>
            <a:custGeom>
              <a:avLst/>
              <a:gdLst>
                <a:gd name="connsiteX0" fmla="*/ 0 w 400387"/>
                <a:gd name="connsiteY0" fmla="*/ 256853 h 512842"/>
                <a:gd name="connsiteX1" fmla="*/ 256926 w 400387"/>
                <a:gd name="connsiteY1" fmla="*/ 513801 h 512842"/>
                <a:gd name="connsiteX2" fmla="*/ 401361 w 400387"/>
                <a:gd name="connsiteY2" fmla="*/ 468068 h 512842"/>
                <a:gd name="connsiteX3" fmla="*/ 297537 w 400387"/>
                <a:gd name="connsiteY3" fmla="*/ 352473 h 512842"/>
                <a:gd name="connsiteX4" fmla="*/ 256926 w 400387"/>
                <a:gd name="connsiteY4" fmla="*/ 360882 h 512842"/>
                <a:gd name="connsiteX5" fmla="*/ 152897 w 400387"/>
                <a:gd name="connsiteY5" fmla="*/ 256853 h 512842"/>
                <a:gd name="connsiteX6" fmla="*/ 257268 w 400387"/>
                <a:gd name="connsiteY6" fmla="*/ 151443 h 512842"/>
                <a:gd name="connsiteX7" fmla="*/ 299636 w 400387"/>
                <a:gd name="connsiteY7" fmla="*/ 160514 h 512842"/>
                <a:gd name="connsiteX8" fmla="*/ 360012 w 400387"/>
                <a:gd name="connsiteY8" fmla="*/ 22090 h 512842"/>
                <a:gd name="connsiteX9" fmla="*/ 256926 w 400387"/>
                <a:gd name="connsiteY9" fmla="*/ 0 h 512842"/>
                <a:gd name="connsiteX10" fmla="*/ 0 w 400387"/>
                <a:gd name="connsiteY10" fmla="*/ 256853 h 512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0387" h="512842">
                  <a:moveTo>
                    <a:pt x="0" y="256853"/>
                  </a:moveTo>
                  <a:cubicBezTo>
                    <a:pt x="0" y="398583"/>
                    <a:pt x="115272" y="513801"/>
                    <a:pt x="256926" y="513801"/>
                  </a:cubicBezTo>
                  <a:cubicBezTo>
                    <a:pt x="311256" y="513801"/>
                    <a:pt x="366060" y="494561"/>
                    <a:pt x="401361" y="468068"/>
                  </a:cubicBezTo>
                  <a:cubicBezTo>
                    <a:pt x="401361" y="468068"/>
                    <a:pt x="305892" y="361601"/>
                    <a:pt x="297537" y="352473"/>
                  </a:cubicBezTo>
                  <a:cubicBezTo>
                    <a:pt x="288958" y="356611"/>
                    <a:pt x="271648" y="360882"/>
                    <a:pt x="256926" y="360882"/>
                  </a:cubicBezTo>
                  <a:cubicBezTo>
                    <a:pt x="199573" y="360882"/>
                    <a:pt x="152897" y="314263"/>
                    <a:pt x="152897" y="256853"/>
                  </a:cubicBezTo>
                  <a:cubicBezTo>
                    <a:pt x="152897" y="199557"/>
                    <a:pt x="199934" y="151443"/>
                    <a:pt x="257268" y="151443"/>
                  </a:cubicBezTo>
                  <a:cubicBezTo>
                    <a:pt x="272178" y="151443"/>
                    <a:pt x="286746" y="154826"/>
                    <a:pt x="299636" y="160514"/>
                  </a:cubicBezTo>
                  <a:lnTo>
                    <a:pt x="360012" y="22090"/>
                  </a:lnTo>
                  <a:cubicBezTo>
                    <a:pt x="329267" y="9109"/>
                    <a:pt x="295290" y="0"/>
                    <a:pt x="256926" y="0"/>
                  </a:cubicBezTo>
                  <a:cubicBezTo>
                    <a:pt x="115272" y="0"/>
                    <a:pt x="0" y="115237"/>
                    <a:pt x="0" y="256853"/>
                  </a:cubicBezTo>
                </a:path>
              </a:pathLst>
            </a:custGeom>
            <a:solidFill>
              <a:srgbClr val="849C2B">
                <a:alpha val="20000"/>
              </a:srgbClr>
            </a:solidFill>
            <a:ln w="187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350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1292744C-28BA-4475-82A4-DDF87B285743}"/>
                </a:ext>
              </a:extLst>
            </p:cNvPr>
            <p:cNvSpPr/>
            <p:nvPr/>
          </p:nvSpPr>
          <p:spPr>
            <a:xfrm>
              <a:off x="7651115" y="3680716"/>
              <a:ext cx="791807" cy="1632488"/>
            </a:xfrm>
            <a:custGeom>
              <a:avLst/>
              <a:gdLst>
                <a:gd name="connsiteX0" fmla="*/ 22678 w 200193"/>
                <a:gd name="connsiteY0" fmla="*/ 64668 h 412745"/>
                <a:gd name="connsiteX1" fmla="*/ 47433 w 200193"/>
                <a:gd name="connsiteY1" fmla="*/ 164539 h 412745"/>
                <a:gd name="connsiteX2" fmla="*/ 0 w 200193"/>
                <a:gd name="connsiteY2" fmla="*/ 299673 h 412745"/>
                <a:gd name="connsiteX3" fmla="*/ 103142 w 200193"/>
                <a:gd name="connsiteY3" fmla="*/ 413285 h 412745"/>
                <a:gd name="connsiteX4" fmla="*/ 200217 w 200193"/>
                <a:gd name="connsiteY4" fmla="*/ 164539 h 412745"/>
                <a:gd name="connsiteX5" fmla="*/ 161365 w 200193"/>
                <a:gd name="connsiteY5" fmla="*/ 0 h 41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193" h="412745">
                  <a:moveTo>
                    <a:pt x="22678" y="64668"/>
                  </a:moveTo>
                  <a:cubicBezTo>
                    <a:pt x="35831" y="90746"/>
                    <a:pt x="47433" y="126518"/>
                    <a:pt x="47433" y="164539"/>
                  </a:cubicBezTo>
                  <a:cubicBezTo>
                    <a:pt x="47433" y="212764"/>
                    <a:pt x="27137" y="264904"/>
                    <a:pt x="0" y="299673"/>
                  </a:cubicBezTo>
                  <a:lnTo>
                    <a:pt x="103142" y="413285"/>
                  </a:lnTo>
                  <a:cubicBezTo>
                    <a:pt x="160552" y="351869"/>
                    <a:pt x="200217" y="262541"/>
                    <a:pt x="200217" y="164539"/>
                  </a:cubicBezTo>
                  <a:cubicBezTo>
                    <a:pt x="200217" y="106561"/>
                    <a:pt x="185687" y="48227"/>
                    <a:pt x="161365" y="0"/>
                  </a:cubicBezTo>
                  <a:close/>
                </a:path>
              </a:pathLst>
            </a:custGeom>
            <a:solidFill>
              <a:srgbClr val="849C2B">
                <a:alpha val="10196"/>
              </a:srgbClr>
            </a:solidFill>
            <a:ln w="187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350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B3563EE1-7D92-45D4-9B31-B615410C473E}"/>
                </a:ext>
              </a:extLst>
            </p:cNvPr>
            <p:cNvSpPr/>
            <p:nvPr/>
          </p:nvSpPr>
          <p:spPr>
            <a:xfrm>
              <a:off x="7568257" y="2666864"/>
              <a:ext cx="1036191" cy="1041079"/>
            </a:xfrm>
            <a:custGeom>
              <a:avLst/>
              <a:gdLst>
                <a:gd name="connsiteX0" fmla="*/ 773 w 261982"/>
                <a:gd name="connsiteY0" fmla="*/ 264033 h 263217"/>
                <a:gd name="connsiteX1" fmla="*/ 262541 w 261982"/>
                <a:gd name="connsiteY1" fmla="*/ 141409 h 263217"/>
                <a:gd name="connsiteX2" fmla="*/ 117201 w 261982"/>
                <a:gd name="connsiteY2" fmla="*/ 0 h 263217"/>
                <a:gd name="connsiteX3" fmla="*/ 0 w 261982"/>
                <a:gd name="connsiteY3" fmla="*/ 263203 h 263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982" h="263217">
                  <a:moveTo>
                    <a:pt x="773" y="264033"/>
                  </a:moveTo>
                  <a:lnTo>
                    <a:pt x="262541" y="141409"/>
                  </a:lnTo>
                  <a:cubicBezTo>
                    <a:pt x="223838" y="84433"/>
                    <a:pt x="171116" y="32598"/>
                    <a:pt x="117201" y="0"/>
                  </a:cubicBezTo>
                  <a:lnTo>
                    <a:pt x="0" y="263203"/>
                  </a:lnTo>
                  <a:close/>
                </a:path>
              </a:pathLst>
            </a:custGeom>
            <a:solidFill>
              <a:srgbClr val="849C2B">
                <a:alpha val="10196"/>
              </a:srgbClr>
            </a:solidFill>
            <a:ln w="187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350"/>
            </a:p>
          </p:txBody>
        </p:sp>
      </p:grp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630680" y="624838"/>
            <a:ext cx="7513320" cy="786245"/>
          </a:xfrm>
        </p:spPr>
        <p:txBody>
          <a:bodyPr>
            <a:normAutofit/>
          </a:bodyPr>
          <a:lstStyle/>
          <a:p>
            <a:r>
              <a:rPr lang="fr-FR" sz="2200" dirty="0"/>
              <a:t>Malgré un moral au plus bas les entreprises </a:t>
            </a:r>
            <a:r>
              <a:rPr lang="fr-FR" sz="2200" dirty="0" smtClean="0"/>
              <a:t>Du </a:t>
            </a:r>
            <a:r>
              <a:rPr lang="fr-FR" sz="2200" dirty="0" err="1" smtClean="0"/>
              <a:t>tarn-et-garonne</a:t>
            </a:r>
            <a:r>
              <a:rPr lang="fr-FR" sz="2200" dirty="0" smtClean="0"/>
              <a:t> </a:t>
            </a:r>
            <a:r>
              <a:rPr lang="fr-FR" sz="2200" dirty="0"/>
              <a:t>font preuve d’une </a:t>
            </a:r>
            <a:r>
              <a:rPr lang="fr-FR" sz="2200" dirty="0" smtClean="0"/>
              <a:t>grande résilience</a:t>
            </a:r>
            <a:endParaRPr lang="fr-FR" sz="2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DBA042-5557-478D-9DE1-18E897F62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625619"/>
            <a:ext cx="8953500" cy="3434061"/>
          </a:xfrm>
        </p:spPr>
        <p:txBody>
          <a:bodyPr numCol="3" spcCol="180000">
            <a:noAutofit/>
          </a:bodyPr>
          <a:lstStyle/>
          <a:p>
            <a:pPr marL="0" indent="0">
              <a:spcBef>
                <a:spcPts val="245"/>
              </a:spcBef>
              <a:buNone/>
            </a:pPr>
            <a:r>
              <a:rPr lang="fr-FR" sz="800" dirty="0">
                <a:solidFill>
                  <a:schemeClr val="accent6"/>
                </a:solidFill>
              </a:rPr>
              <a:t>Au mois de novembre 2020</a:t>
            </a:r>
            <a:r>
              <a:rPr lang="fr-FR" sz="800" dirty="0" smtClean="0">
                <a:solidFill>
                  <a:schemeClr val="accent6"/>
                </a:solidFill>
              </a:rPr>
              <a:t>, 28,3 % </a:t>
            </a:r>
            <a:r>
              <a:rPr lang="fr-FR" sz="800" dirty="0">
                <a:solidFill>
                  <a:schemeClr val="accent6"/>
                </a:solidFill>
              </a:rPr>
              <a:t>des établissements </a:t>
            </a:r>
            <a:r>
              <a:rPr lang="fr-FR" sz="800" dirty="0"/>
              <a:t>de l’échantillon</a:t>
            </a:r>
            <a:r>
              <a:rPr lang="fr-FR" sz="800" dirty="0">
                <a:solidFill>
                  <a:schemeClr val="accent6"/>
                </a:solidFill>
              </a:rPr>
              <a:t> sont fermés  en</a:t>
            </a:r>
            <a:r>
              <a:rPr lang="fr-FR" sz="800" dirty="0"/>
              <a:t> </a:t>
            </a:r>
            <a:r>
              <a:rPr lang="fr-FR" sz="800" dirty="0">
                <a:solidFill>
                  <a:schemeClr val="accent6"/>
                </a:solidFill>
              </a:rPr>
              <a:t>raison des mesures administratives </a:t>
            </a:r>
            <a:r>
              <a:rPr lang="fr-FR" sz="800" dirty="0"/>
              <a:t>de ce deuxième confinement.  </a:t>
            </a:r>
            <a:r>
              <a:rPr lang="fr-FR" sz="800" dirty="0" smtClean="0"/>
              <a:t>35,8 % </a:t>
            </a:r>
            <a:r>
              <a:rPr lang="fr-FR" sz="800" dirty="0"/>
              <a:t>des commerces, </a:t>
            </a:r>
            <a:r>
              <a:rPr lang="fr-FR" sz="800" dirty="0" smtClean="0"/>
              <a:t>27 % </a:t>
            </a:r>
            <a:r>
              <a:rPr lang="fr-FR" sz="800" dirty="0"/>
              <a:t>des services, </a:t>
            </a:r>
            <a:r>
              <a:rPr lang="fr-FR" sz="800" dirty="0" smtClean="0"/>
              <a:t>36,6 % </a:t>
            </a:r>
            <a:r>
              <a:rPr lang="fr-FR" sz="800" dirty="0"/>
              <a:t>des hôtels, cafés, restaurants.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 smtClean="0"/>
              <a:t>11,3 % </a:t>
            </a:r>
            <a:r>
              <a:rPr lang="fr-FR" sz="800" dirty="0"/>
              <a:t>sont fermés pour des raison autres (activités saisonnières, absence de fréquentation due au confinement des personnes, etc.). </a:t>
            </a:r>
            <a:r>
              <a:rPr lang="fr-FR" sz="800" dirty="0" smtClean="0"/>
              <a:t>3,8 % </a:t>
            </a:r>
            <a:r>
              <a:rPr lang="fr-FR" sz="800" dirty="0"/>
              <a:t>des commerces, </a:t>
            </a:r>
            <a:r>
              <a:rPr lang="fr-FR" sz="800" dirty="0" smtClean="0"/>
              <a:t>5,4 % </a:t>
            </a:r>
            <a:r>
              <a:rPr lang="fr-FR" sz="800" dirty="0"/>
              <a:t>des services, </a:t>
            </a:r>
            <a:endParaRPr lang="fr-FR" sz="800" dirty="0" smtClean="0"/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 smtClean="0"/>
              <a:t>      31,7 </a:t>
            </a:r>
            <a:r>
              <a:rPr lang="fr-FR" sz="800" dirty="0" smtClean="0"/>
              <a:t>% </a:t>
            </a:r>
            <a:r>
              <a:rPr lang="fr-FR" sz="800" dirty="0"/>
              <a:t>des hôtels, cafés, restaurants.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 smtClean="0"/>
              <a:t>35,2 % </a:t>
            </a:r>
            <a:r>
              <a:rPr lang="fr-FR" sz="800" dirty="0"/>
              <a:t>sont en activité partielle. </a:t>
            </a:r>
            <a:r>
              <a:rPr lang="fr-FR" sz="800" dirty="0" smtClean="0"/>
              <a:t>29,4 % </a:t>
            </a:r>
            <a:r>
              <a:rPr lang="fr-FR" sz="800" dirty="0"/>
              <a:t>des industries, </a:t>
            </a:r>
            <a:r>
              <a:rPr lang="fr-FR" sz="800" dirty="0" smtClean="0"/>
              <a:t>27,3 % </a:t>
            </a:r>
            <a:r>
              <a:rPr lang="fr-FR" sz="800" dirty="0"/>
              <a:t>des entreprises de la construction, </a:t>
            </a:r>
            <a:r>
              <a:rPr lang="fr-FR" sz="800" dirty="0" smtClean="0"/>
              <a:t>35,8 % </a:t>
            </a:r>
            <a:r>
              <a:rPr lang="fr-FR" sz="800" dirty="0"/>
              <a:t>des commerces, </a:t>
            </a:r>
            <a:endParaRPr lang="fr-FR" sz="800" dirty="0" smtClean="0"/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/>
              <a:t> </a:t>
            </a:r>
            <a:r>
              <a:rPr lang="fr-FR" sz="800" dirty="0" smtClean="0"/>
              <a:t>     </a:t>
            </a:r>
            <a:r>
              <a:rPr lang="fr-FR" sz="800" dirty="0" smtClean="0"/>
              <a:t>43,2 % </a:t>
            </a:r>
            <a:r>
              <a:rPr lang="fr-FR" sz="800" dirty="0"/>
              <a:t>des services, </a:t>
            </a:r>
            <a:r>
              <a:rPr lang="fr-FR" sz="800" dirty="0" smtClean="0"/>
              <a:t>31,7 % </a:t>
            </a:r>
            <a:r>
              <a:rPr lang="fr-FR" sz="800" dirty="0"/>
              <a:t>des hôtels, cafés, restaurants.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 smtClean="0"/>
              <a:t>25,20 % </a:t>
            </a:r>
            <a:r>
              <a:rPr lang="fr-FR" sz="800" dirty="0"/>
              <a:t>ont une activité inchangée ou en hausse. </a:t>
            </a:r>
            <a:r>
              <a:rPr lang="fr-FR" sz="800" dirty="0" smtClean="0"/>
              <a:t>58,8 % </a:t>
            </a:r>
            <a:r>
              <a:rPr lang="fr-FR" sz="800" dirty="0"/>
              <a:t>des industries, </a:t>
            </a:r>
            <a:r>
              <a:rPr lang="fr-FR" sz="800" dirty="0" smtClean="0"/>
              <a:t>72,7 % </a:t>
            </a:r>
            <a:r>
              <a:rPr lang="fr-FR" sz="800" dirty="0"/>
              <a:t>des activités de construction, </a:t>
            </a:r>
            <a:r>
              <a:rPr lang="fr-FR" sz="800" dirty="0" smtClean="0"/>
              <a:t>24,6 % </a:t>
            </a:r>
            <a:r>
              <a:rPr lang="fr-FR" sz="800" dirty="0"/>
              <a:t>des commerces, </a:t>
            </a:r>
            <a:r>
              <a:rPr lang="fr-FR" sz="800" dirty="0" smtClean="0"/>
              <a:t>24,3 % </a:t>
            </a:r>
            <a:r>
              <a:rPr lang="fr-FR" sz="800" dirty="0"/>
              <a:t>des services, </a:t>
            </a:r>
            <a:r>
              <a:rPr lang="fr-FR" sz="800" dirty="0" smtClean="0"/>
              <a:t>0 % </a:t>
            </a:r>
            <a:r>
              <a:rPr lang="fr-FR" sz="800" dirty="0"/>
              <a:t>des hôtels, cafés, restaurants.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>
                <a:solidFill>
                  <a:schemeClr val="accent6"/>
                </a:solidFill>
              </a:rPr>
              <a:t>L’impact sur le chiffre d’affaires de ce deuxième confinement est estimé à </a:t>
            </a:r>
            <a:r>
              <a:rPr lang="fr-FR" sz="800" dirty="0" smtClean="0">
                <a:solidFill>
                  <a:schemeClr val="accent6"/>
                </a:solidFill>
              </a:rPr>
              <a:t>-56 %.</a:t>
            </a:r>
            <a:endParaRPr lang="fr-FR" sz="800" dirty="0">
              <a:solidFill>
                <a:schemeClr val="accent6"/>
              </a:solidFill>
            </a:endParaRPr>
          </a:p>
          <a:p>
            <a:pPr marL="135000" indent="-135000">
              <a:spcBef>
                <a:spcPts val="245"/>
              </a:spcBef>
            </a:pPr>
            <a:r>
              <a:rPr lang="fr-FR" sz="800" dirty="0"/>
              <a:t>Le recul est important que ce soit en raison de la fermeture totale de l’établissement, mais aussi en raison de l’absence ou la baisse de la demande. 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/>
              <a:t>-</a:t>
            </a:r>
            <a:r>
              <a:rPr lang="fr-FR" sz="800" dirty="0" smtClean="0"/>
              <a:t>27 % </a:t>
            </a:r>
            <a:r>
              <a:rPr lang="fr-FR" sz="800" dirty="0"/>
              <a:t>dans l’industrie, </a:t>
            </a:r>
            <a:r>
              <a:rPr lang="fr-FR" sz="800" dirty="0" smtClean="0"/>
              <a:t>-8 % </a:t>
            </a:r>
            <a:r>
              <a:rPr lang="fr-FR" sz="800" dirty="0"/>
              <a:t>dans la construction, </a:t>
            </a:r>
            <a:r>
              <a:rPr lang="fr-FR" sz="800" dirty="0" smtClean="0"/>
              <a:t>-53 % </a:t>
            </a:r>
            <a:r>
              <a:rPr lang="fr-FR" sz="800" dirty="0"/>
              <a:t>dans le commerce, </a:t>
            </a:r>
            <a:r>
              <a:rPr lang="fr-FR" sz="800" dirty="0" smtClean="0"/>
              <a:t>-51 % </a:t>
            </a:r>
            <a:r>
              <a:rPr lang="fr-FR" sz="800" dirty="0"/>
              <a:t>dans les services,  </a:t>
            </a:r>
            <a:r>
              <a:rPr lang="fr-FR" sz="800" dirty="0" smtClean="0"/>
              <a:t>-85 % </a:t>
            </a:r>
            <a:r>
              <a:rPr lang="fr-FR" sz="800" dirty="0"/>
              <a:t>dans les hôtels, cafés, restaurants.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 smtClean="0">
                <a:solidFill>
                  <a:schemeClr val="accent6"/>
                </a:solidFill>
              </a:rPr>
              <a:t>38,4 % </a:t>
            </a:r>
            <a:r>
              <a:rPr lang="fr-FR" sz="800" dirty="0">
                <a:solidFill>
                  <a:schemeClr val="accent6"/>
                </a:solidFill>
              </a:rPr>
              <a:t>des entreprises ont recours au chômage partiel pour tout au partie de leurs salariés.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 smtClean="0"/>
              <a:t>23,5</a:t>
            </a:r>
            <a:r>
              <a:rPr lang="fr-FR" sz="800" dirty="0"/>
              <a:t>% dans l’industrie, </a:t>
            </a:r>
            <a:r>
              <a:rPr lang="fr-FR" sz="800" dirty="0" smtClean="0"/>
              <a:t>18,2 % </a:t>
            </a:r>
            <a:r>
              <a:rPr lang="fr-FR" sz="800" dirty="0"/>
              <a:t>dans la construction, </a:t>
            </a:r>
            <a:r>
              <a:rPr lang="fr-FR" sz="800" dirty="0" smtClean="0"/>
              <a:t>28,3 % </a:t>
            </a:r>
            <a:r>
              <a:rPr lang="fr-FR" sz="800" dirty="0"/>
              <a:t>dans le commerce, </a:t>
            </a:r>
            <a:r>
              <a:rPr lang="fr-FR" sz="800" dirty="0" smtClean="0"/>
              <a:t>37,8 % </a:t>
            </a:r>
            <a:r>
              <a:rPr lang="fr-FR" sz="800" dirty="0"/>
              <a:t>dans les services, </a:t>
            </a:r>
            <a:r>
              <a:rPr lang="fr-FR" sz="800" dirty="0" smtClean="0"/>
              <a:t>63,4 % </a:t>
            </a:r>
            <a:r>
              <a:rPr lang="fr-FR" sz="800" dirty="0"/>
              <a:t>dans l’hôtellerie et la restauration.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>
                <a:solidFill>
                  <a:schemeClr val="accent6"/>
                </a:solidFill>
              </a:rPr>
              <a:t>En moyenne un peu </a:t>
            </a:r>
            <a:r>
              <a:rPr lang="fr-FR" sz="800" dirty="0" smtClean="0">
                <a:solidFill>
                  <a:schemeClr val="accent6"/>
                </a:solidFill>
              </a:rPr>
              <a:t>moins </a:t>
            </a:r>
            <a:r>
              <a:rPr lang="fr-FR" sz="800" dirty="0" smtClean="0">
                <a:solidFill>
                  <a:schemeClr val="accent6"/>
                </a:solidFill>
              </a:rPr>
              <a:t>du </a:t>
            </a:r>
            <a:r>
              <a:rPr lang="fr-FR" sz="800" dirty="0">
                <a:solidFill>
                  <a:schemeClr val="accent6"/>
                </a:solidFill>
              </a:rPr>
              <a:t>quart des effectifs de l’entreprise est en télétravail.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/>
              <a:t>La part des effectifs en télétravail total ou partiel est de </a:t>
            </a:r>
            <a:r>
              <a:rPr lang="fr-FR" sz="800" dirty="0" smtClean="0"/>
              <a:t>26,8 % </a:t>
            </a:r>
            <a:r>
              <a:rPr lang="fr-FR" sz="800" dirty="0"/>
              <a:t>dans l’industrie, </a:t>
            </a:r>
            <a:r>
              <a:rPr lang="fr-FR" sz="800" dirty="0" smtClean="0"/>
              <a:t>14,5 % </a:t>
            </a:r>
            <a:r>
              <a:rPr lang="fr-FR" sz="800" dirty="0"/>
              <a:t>dans la construction, </a:t>
            </a:r>
            <a:r>
              <a:rPr lang="fr-FR" sz="800" dirty="0" smtClean="0"/>
              <a:t>10,6 % </a:t>
            </a:r>
            <a:r>
              <a:rPr lang="fr-FR" sz="800" dirty="0"/>
              <a:t>dans le commerce, </a:t>
            </a:r>
            <a:r>
              <a:rPr lang="fr-FR" sz="800" dirty="0" smtClean="0"/>
              <a:t>48,6 % </a:t>
            </a:r>
            <a:r>
              <a:rPr lang="fr-FR" sz="800" dirty="0"/>
              <a:t>dans les services, </a:t>
            </a:r>
            <a:r>
              <a:rPr lang="fr-FR" sz="800" dirty="0" smtClean="0"/>
              <a:t>0 % </a:t>
            </a:r>
            <a:r>
              <a:rPr lang="fr-FR" sz="800" dirty="0"/>
              <a:t>dans l’hôtellerie, restauration.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 smtClean="0">
                <a:solidFill>
                  <a:schemeClr val="accent6"/>
                </a:solidFill>
              </a:rPr>
              <a:t>36,7 % </a:t>
            </a:r>
            <a:r>
              <a:rPr lang="fr-FR" sz="800" dirty="0">
                <a:solidFill>
                  <a:schemeClr val="accent6"/>
                </a:solidFill>
              </a:rPr>
              <a:t>des entreprises déploient des outils numériques pour limiter la baisse d’activité. </a:t>
            </a:r>
            <a:r>
              <a:rPr lang="fr-FR" sz="800" dirty="0" smtClean="0">
                <a:solidFill>
                  <a:schemeClr val="accent6"/>
                </a:solidFill>
              </a:rPr>
              <a:t>11,4 % </a:t>
            </a:r>
            <a:r>
              <a:rPr lang="fr-FR" sz="800" dirty="0">
                <a:solidFill>
                  <a:schemeClr val="accent6"/>
                </a:solidFill>
              </a:rPr>
              <a:t>l’envisagent.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/>
              <a:t>Les taux sont de </a:t>
            </a:r>
            <a:r>
              <a:rPr lang="fr-FR" sz="800" dirty="0" smtClean="0"/>
              <a:t>35,3 % </a:t>
            </a:r>
            <a:r>
              <a:rPr lang="fr-FR" sz="800" dirty="0"/>
              <a:t>et </a:t>
            </a:r>
            <a:r>
              <a:rPr lang="fr-FR" sz="800" dirty="0" smtClean="0"/>
              <a:t>0 % </a:t>
            </a:r>
            <a:r>
              <a:rPr lang="fr-FR" sz="800" dirty="0"/>
              <a:t>dans l’industrie, </a:t>
            </a:r>
            <a:r>
              <a:rPr lang="fr-FR" sz="800" dirty="0" smtClean="0"/>
              <a:t>27,3 % </a:t>
            </a:r>
            <a:r>
              <a:rPr lang="fr-FR" sz="800" dirty="0"/>
              <a:t>et </a:t>
            </a:r>
            <a:r>
              <a:rPr lang="fr-FR" sz="800" dirty="0" smtClean="0"/>
              <a:t>9,1 % </a:t>
            </a:r>
            <a:r>
              <a:rPr lang="fr-FR" sz="800" dirty="0"/>
              <a:t>dans la construction, </a:t>
            </a:r>
            <a:r>
              <a:rPr lang="fr-FR" sz="800" dirty="0" smtClean="0"/>
              <a:t>47,2 % </a:t>
            </a:r>
            <a:r>
              <a:rPr lang="fr-FR" sz="800" dirty="0"/>
              <a:t>et </a:t>
            </a:r>
            <a:r>
              <a:rPr lang="fr-FR" sz="800" dirty="0" smtClean="0"/>
              <a:t>17 % </a:t>
            </a:r>
            <a:r>
              <a:rPr lang="fr-FR" sz="800" dirty="0"/>
              <a:t>dans le commerce, </a:t>
            </a:r>
            <a:r>
              <a:rPr lang="fr-FR" sz="800" dirty="0" smtClean="0"/>
              <a:t>32,4 % </a:t>
            </a:r>
            <a:r>
              <a:rPr lang="fr-FR" sz="800" dirty="0"/>
              <a:t>et </a:t>
            </a:r>
            <a:r>
              <a:rPr lang="fr-FR" sz="800" dirty="0" smtClean="0"/>
              <a:t>10,8 % </a:t>
            </a:r>
            <a:r>
              <a:rPr lang="fr-FR" sz="800" dirty="0"/>
              <a:t>dans les services, </a:t>
            </a:r>
            <a:r>
              <a:rPr lang="fr-FR" sz="800" dirty="0" smtClean="0"/>
              <a:t>30 % </a:t>
            </a:r>
            <a:r>
              <a:rPr lang="fr-FR" sz="800" dirty="0"/>
              <a:t>et </a:t>
            </a:r>
            <a:r>
              <a:rPr lang="fr-FR" sz="800" dirty="0" smtClean="0"/>
              <a:t>10 % </a:t>
            </a:r>
            <a:r>
              <a:rPr lang="fr-FR" sz="800" dirty="0"/>
              <a:t>pour les hôtels, cafés, restaurants.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>
                <a:solidFill>
                  <a:schemeClr val="accent6"/>
                </a:solidFill>
              </a:rPr>
              <a:t>Près de la moitié des entreprises </a:t>
            </a:r>
            <a:r>
              <a:rPr lang="fr-FR" sz="800" dirty="0" smtClean="0">
                <a:solidFill>
                  <a:schemeClr val="accent6"/>
                </a:solidFill>
              </a:rPr>
              <a:t>(</a:t>
            </a:r>
            <a:r>
              <a:rPr lang="fr-FR" sz="800" dirty="0" smtClean="0">
                <a:solidFill>
                  <a:schemeClr val="accent6"/>
                </a:solidFill>
              </a:rPr>
              <a:t>56,6</a:t>
            </a:r>
            <a:r>
              <a:rPr lang="fr-FR" sz="800" dirty="0">
                <a:solidFill>
                  <a:schemeClr val="accent6"/>
                </a:solidFill>
              </a:rPr>
              <a:t> </a:t>
            </a:r>
            <a:r>
              <a:rPr lang="fr-FR" sz="800" dirty="0" smtClean="0">
                <a:solidFill>
                  <a:schemeClr val="accent6"/>
                </a:solidFill>
              </a:rPr>
              <a:t>%) </a:t>
            </a:r>
            <a:r>
              <a:rPr lang="fr-FR" sz="800" dirty="0" smtClean="0">
                <a:solidFill>
                  <a:schemeClr val="accent6"/>
                </a:solidFill>
              </a:rPr>
              <a:t>développe </a:t>
            </a:r>
            <a:r>
              <a:rPr lang="fr-FR" sz="800" dirty="0">
                <a:solidFill>
                  <a:schemeClr val="accent6"/>
                </a:solidFill>
              </a:rPr>
              <a:t>la communication digitale ou l’envisage.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 smtClean="0"/>
              <a:t>41,2 </a:t>
            </a:r>
            <a:r>
              <a:rPr lang="fr-FR" sz="800" dirty="0" smtClean="0"/>
              <a:t>% </a:t>
            </a:r>
            <a:r>
              <a:rPr lang="fr-FR" sz="800" dirty="0"/>
              <a:t>des industriels, </a:t>
            </a:r>
            <a:r>
              <a:rPr lang="fr-FR" sz="800" dirty="0" smtClean="0"/>
              <a:t>27,3</a:t>
            </a:r>
            <a:r>
              <a:rPr lang="fr-FR" sz="800" dirty="0" smtClean="0"/>
              <a:t> </a:t>
            </a:r>
            <a:r>
              <a:rPr lang="fr-FR" sz="800" dirty="0" smtClean="0"/>
              <a:t>% </a:t>
            </a:r>
            <a:r>
              <a:rPr lang="fr-FR" sz="800" dirty="0"/>
              <a:t>des entrepreneurs de la construction, </a:t>
            </a:r>
            <a:r>
              <a:rPr lang="fr-FR" sz="800" dirty="0" smtClean="0"/>
              <a:t>6</a:t>
            </a:r>
            <a:r>
              <a:rPr lang="fr-FR" sz="800" dirty="0" smtClean="0"/>
              <a:t>8,6 </a:t>
            </a:r>
            <a:r>
              <a:rPr lang="fr-FR" sz="800" dirty="0" smtClean="0"/>
              <a:t>% </a:t>
            </a:r>
            <a:r>
              <a:rPr lang="fr-FR" sz="800" dirty="0"/>
              <a:t>des commerçants, </a:t>
            </a:r>
            <a:r>
              <a:rPr lang="fr-FR" sz="800" dirty="0" smtClean="0"/>
              <a:t>62,8</a:t>
            </a:r>
            <a:r>
              <a:rPr lang="fr-FR" sz="800" dirty="0" smtClean="0"/>
              <a:t> </a:t>
            </a:r>
            <a:r>
              <a:rPr lang="fr-FR" sz="800" dirty="0" smtClean="0"/>
              <a:t>% </a:t>
            </a:r>
            <a:r>
              <a:rPr lang="fr-FR" sz="800" dirty="0"/>
              <a:t>des prestataires de services, </a:t>
            </a:r>
            <a:r>
              <a:rPr lang="fr-FR" sz="800" dirty="0" smtClean="0"/>
              <a:t>50</a:t>
            </a:r>
            <a:r>
              <a:rPr lang="fr-FR" sz="800" dirty="0" smtClean="0"/>
              <a:t> </a:t>
            </a:r>
            <a:r>
              <a:rPr lang="fr-FR" sz="800" dirty="0" smtClean="0"/>
              <a:t>% </a:t>
            </a:r>
            <a:r>
              <a:rPr lang="fr-FR" sz="800" dirty="0"/>
              <a:t>des hôteliers ou restaurateurs utilisent des médias digitaux pour la communication.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 smtClean="0">
                <a:solidFill>
                  <a:schemeClr val="accent6"/>
                </a:solidFill>
              </a:rPr>
              <a:t>25,4 % </a:t>
            </a:r>
            <a:r>
              <a:rPr lang="fr-FR" sz="800" dirty="0">
                <a:solidFill>
                  <a:schemeClr val="accent6"/>
                </a:solidFill>
              </a:rPr>
              <a:t>des entreprises ont mis en œuvre un service de livraison à domicile.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/>
              <a:t>Ce taux paraît faible, mais toutes les activités ne se prêtent pas à la livraison à domicile. Dans les activités de services, seuls quelques produits annexes à l’activité de services sont vendus et susceptibles  de faire l’objet d’une vente à domicile. Dans l’hôtellerie, restauration, la restauration seule est concernée.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/>
              <a:t>Dans le commerce, </a:t>
            </a:r>
            <a:r>
              <a:rPr lang="fr-FR" sz="800" dirty="0" smtClean="0"/>
              <a:t>58,3 % </a:t>
            </a:r>
            <a:r>
              <a:rPr lang="fr-FR" sz="800" dirty="0"/>
              <a:t>ont déjà recours à un service de livraison à domicile. </a:t>
            </a:r>
            <a:r>
              <a:rPr lang="fr-FR" sz="800" dirty="0" smtClean="0"/>
              <a:t>6,3 % </a:t>
            </a:r>
            <a:r>
              <a:rPr lang="fr-FR" sz="800" dirty="0"/>
              <a:t>l’envisagent.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 smtClean="0">
                <a:solidFill>
                  <a:schemeClr val="accent6"/>
                </a:solidFill>
              </a:rPr>
              <a:t>19 %  </a:t>
            </a:r>
            <a:r>
              <a:rPr lang="fr-FR" sz="800" dirty="0">
                <a:solidFill>
                  <a:schemeClr val="accent6"/>
                </a:solidFill>
              </a:rPr>
              <a:t>des entreprises se sont inscrites sur une plateforme de vente en ligne. </a:t>
            </a:r>
            <a:r>
              <a:rPr lang="fr-FR" sz="800" dirty="0" smtClean="0">
                <a:solidFill>
                  <a:schemeClr val="accent6"/>
                </a:solidFill>
              </a:rPr>
              <a:t>4,8 % </a:t>
            </a:r>
            <a:r>
              <a:rPr lang="fr-FR" sz="800" dirty="0">
                <a:solidFill>
                  <a:schemeClr val="accent6"/>
                </a:solidFill>
              </a:rPr>
              <a:t>l’envisagent.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/>
              <a:t>Ce taux est de </a:t>
            </a:r>
            <a:r>
              <a:rPr lang="fr-FR" sz="800" dirty="0" smtClean="0"/>
              <a:t>34 % </a:t>
            </a:r>
            <a:r>
              <a:rPr lang="fr-FR" sz="800" dirty="0"/>
              <a:t>dans le commerce et </a:t>
            </a:r>
            <a:r>
              <a:rPr lang="fr-FR" sz="800" dirty="0" smtClean="0"/>
              <a:t>10 % </a:t>
            </a:r>
            <a:r>
              <a:rPr lang="fr-FR" sz="800" dirty="0"/>
              <a:t>qui l’envisagent.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>
                <a:solidFill>
                  <a:schemeClr val="accent6"/>
                </a:solidFill>
              </a:rPr>
              <a:t>Les perspectives s’assombrissent pour les entreprises.</a:t>
            </a:r>
          </a:p>
          <a:p>
            <a:pPr marL="135000" indent="-135000">
              <a:spcBef>
                <a:spcPts val="245"/>
              </a:spcBef>
            </a:pPr>
            <a:r>
              <a:rPr lang="fr-FR" sz="800" dirty="0"/>
              <a:t>Par rapport à la fin septembre, le moral se dégrade dans tous les secteurs d’activité. Le nombre de pessimistes est bien supérieur au nombre d’optimistes.</a:t>
            </a:r>
          </a:p>
          <a:p>
            <a:pPr marL="0" indent="0">
              <a:spcBef>
                <a:spcPts val="245"/>
              </a:spcBef>
              <a:buNone/>
            </a:pPr>
            <a:r>
              <a:rPr lang="fr-FR" sz="800" dirty="0">
                <a:solidFill>
                  <a:schemeClr val="accent6"/>
                </a:solidFill>
              </a:rPr>
              <a:t>Malgré tout </a:t>
            </a:r>
            <a:r>
              <a:rPr lang="fr-FR" sz="800" dirty="0" smtClean="0">
                <a:solidFill>
                  <a:schemeClr val="accent6"/>
                </a:solidFill>
              </a:rPr>
              <a:t>69,6 % </a:t>
            </a:r>
            <a:r>
              <a:rPr lang="fr-FR" sz="800" dirty="0">
                <a:solidFill>
                  <a:schemeClr val="accent6"/>
                </a:solidFill>
              </a:rPr>
              <a:t>des chefs d’entreprise déclarent poursuivre ou maintenir partiellement leur activité.</a:t>
            </a:r>
          </a:p>
          <a:p>
            <a:pPr>
              <a:spcBef>
                <a:spcPts val="245"/>
              </a:spcBef>
            </a:pPr>
            <a:r>
              <a:rPr lang="fr-FR" sz="800" dirty="0"/>
              <a:t>L’incertitude gagne </a:t>
            </a:r>
            <a:r>
              <a:rPr lang="fr-FR" sz="800" dirty="0" smtClean="0"/>
              <a:t>25,6 % </a:t>
            </a:r>
            <a:r>
              <a:rPr lang="fr-FR" sz="800" dirty="0"/>
              <a:t>des dirigeants particulièrement dans l’hôtellerie et la restauration (</a:t>
            </a:r>
            <a:r>
              <a:rPr lang="fr-FR" sz="800" dirty="0" smtClean="0"/>
              <a:t>46,5 %), </a:t>
            </a:r>
            <a:r>
              <a:rPr lang="fr-FR" sz="800" dirty="0" smtClean="0"/>
              <a:t>16,7 % </a:t>
            </a:r>
            <a:r>
              <a:rPr lang="fr-FR" sz="800" dirty="0" smtClean="0"/>
              <a:t>des commerçants et un quart des </a:t>
            </a:r>
            <a:r>
              <a:rPr lang="fr-FR" sz="800" dirty="0"/>
              <a:t>prestataires de services. Mais, au regard des difficultés, peu envisagent d’ores et déjà une fermeture définitive </a:t>
            </a:r>
            <a:r>
              <a:rPr lang="fr-FR" sz="800" dirty="0" smtClean="0"/>
              <a:t>(4,9 </a:t>
            </a:r>
            <a:r>
              <a:rPr lang="fr-FR" sz="800" dirty="0" smtClean="0"/>
              <a:t>%).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404414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344F0-F36B-4B57-97BE-BAF82496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Situation actuelle des entreprises</a:t>
            </a:r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7854C24A-FE6C-42BF-9107-95876ECC2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235962"/>
              </p:ext>
            </p:extLst>
          </p:nvPr>
        </p:nvGraphicFramePr>
        <p:xfrm>
          <a:off x="287338" y="1763713"/>
          <a:ext cx="8569325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8EE73868-F42D-4C4B-8529-E286B50ED154}"/>
              </a:ext>
            </a:extLst>
          </p:cNvPr>
          <p:cNvSpPr txBox="1"/>
          <p:nvPr/>
        </p:nvSpPr>
        <p:spPr>
          <a:xfrm>
            <a:off x="279400" y="4677985"/>
            <a:ext cx="2511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accent3"/>
                </a:solidFill>
              </a:rPr>
              <a:t>* Autre que fermeture administrative</a:t>
            </a:r>
          </a:p>
        </p:txBody>
      </p:sp>
    </p:spTree>
    <p:extLst>
      <p:ext uri="{BB962C8B-B14F-4D97-AF65-F5344CB8AC3E}">
        <p14:creationId xmlns:p14="http://schemas.microsoft.com/office/powerpoint/2010/main" val="5006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BE9F274E-F141-4625-B6DD-1FD2DF2C3D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2820051"/>
              </p:ext>
            </p:extLst>
          </p:nvPr>
        </p:nvGraphicFramePr>
        <p:xfrm>
          <a:off x="2160000" y="3528000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A8AB65E1-727E-4628-A590-FE5FD46A8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Estimation de l’impact sur le chiffre d’affaires</a:t>
            </a: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91FE5990-FD57-4A9A-9C38-CA22D2B57B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2171529"/>
              </p:ext>
            </p:extLst>
          </p:nvPr>
        </p:nvGraphicFramePr>
        <p:xfrm>
          <a:off x="288000" y="1764000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008C6427-E4FE-4D3E-AE93-3198939F4A8C}"/>
              </a:ext>
            </a:extLst>
          </p:cNvPr>
          <p:cNvSpPr txBox="1"/>
          <p:nvPr/>
        </p:nvSpPr>
        <p:spPr>
          <a:xfrm>
            <a:off x="769223" y="238933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27%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01412107-C04E-4E67-92EB-3450B6A13E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3927569"/>
              </p:ext>
            </p:extLst>
          </p:nvPr>
        </p:nvGraphicFramePr>
        <p:xfrm>
          <a:off x="5976000" y="2088000"/>
          <a:ext cx="288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7FDF2F81-990F-492D-9D74-DCA6D1F32424}"/>
              </a:ext>
            </a:extLst>
          </p:cNvPr>
          <p:cNvSpPr txBox="1"/>
          <p:nvPr/>
        </p:nvSpPr>
        <p:spPr>
          <a:xfrm>
            <a:off x="7008678" y="3297168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accent5"/>
                </a:solidFill>
              </a:rPr>
              <a:t>-56%</a:t>
            </a:r>
            <a:endParaRPr lang="fr-FR" sz="2400" b="1" dirty="0">
              <a:solidFill>
                <a:schemeClr val="accent5"/>
              </a:solidFill>
            </a:endParaRP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EC6D1A38-6DAF-4DD9-8293-16934A2113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6393482"/>
              </p:ext>
            </p:extLst>
          </p:nvPr>
        </p:nvGraphicFramePr>
        <p:xfrm>
          <a:off x="288000" y="3528000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57876C21-D4FF-4BC1-A8BF-64BD1C0E1015}"/>
              </a:ext>
            </a:extLst>
          </p:cNvPr>
          <p:cNvSpPr txBox="1"/>
          <p:nvPr/>
        </p:nvSpPr>
        <p:spPr>
          <a:xfrm>
            <a:off x="2641222" y="415333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-85%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BCD7BA3-C293-4E67-9673-D34528A10D1A}"/>
              </a:ext>
            </a:extLst>
          </p:cNvPr>
          <p:cNvSpPr txBox="1"/>
          <p:nvPr/>
        </p:nvSpPr>
        <p:spPr>
          <a:xfrm>
            <a:off x="769221" y="415333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-51%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1ABF2A81-0D40-485F-A8C4-D978E7D7D7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7003804"/>
              </p:ext>
            </p:extLst>
          </p:nvPr>
        </p:nvGraphicFramePr>
        <p:xfrm>
          <a:off x="4032596" y="1764000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9A598DA7-6C2C-4338-9D6C-43FA57471B8A}"/>
              </a:ext>
            </a:extLst>
          </p:cNvPr>
          <p:cNvSpPr txBox="1"/>
          <p:nvPr/>
        </p:nvSpPr>
        <p:spPr>
          <a:xfrm>
            <a:off x="4513818" y="238933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4"/>
                </a:solidFill>
              </a:rPr>
              <a:t>-53%</a:t>
            </a:r>
            <a:endParaRPr lang="fr-FR" b="1" dirty="0">
              <a:solidFill>
                <a:schemeClr val="accent4"/>
              </a:solidFill>
            </a:endParaRPr>
          </a:p>
        </p:txBody>
      </p:sp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05A74EF3-0AD8-4544-8EDF-EC2203A457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461703"/>
              </p:ext>
            </p:extLst>
          </p:nvPr>
        </p:nvGraphicFramePr>
        <p:xfrm>
          <a:off x="2160000" y="1764000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1C73B4C2-071E-4055-B297-10C79562F3C5}"/>
              </a:ext>
            </a:extLst>
          </p:cNvPr>
          <p:cNvSpPr txBox="1"/>
          <p:nvPr/>
        </p:nvSpPr>
        <p:spPr>
          <a:xfrm>
            <a:off x="2699731" y="2389334"/>
            <a:ext cx="540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3"/>
                </a:solidFill>
              </a:rPr>
              <a:t>-</a:t>
            </a:r>
            <a:r>
              <a:rPr lang="fr-FR" b="1" dirty="0">
                <a:solidFill>
                  <a:schemeClr val="accent3"/>
                </a:solidFill>
              </a:rPr>
              <a:t>8</a:t>
            </a:r>
            <a:r>
              <a:rPr lang="fr-FR" b="1" dirty="0" smtClean="0">
                <a:solidFill>
                  <a:schemeClr val="accent3"/>
                </a:solidFill>
              </a:rPr>
              <a:t>%</a:t>
            </a:r>
            <a:endParaRPr lang="fr-FR" b="1" dirty="0">
              <a:solidFill>
                <a:schemeClr val="accent3"/>
              </a:solidFill>
            </a:endParaRPr>
          </a:p>
        </p:txBody>
      </p:sp>
      <p:pic>
        <p:nvPicPr>
          <p:cNvPr id="23" name="Graphique 22" descr="Euro">
            <a:extLst>
              <a:ext uri="{FF2B5EF4-FFF2-40B4-BE49-F238E27FC236}">
                <a16:creationId xmlns:a16="http://schemas.microsoft.com/office/drawing/2014/main" id="{1867A7FB-1602-400F-B36B-7E67AA92D1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031845" y="3528000"/>
            <a:ext cx="1620000" cy="1620000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34F8BC86-38A6-41F2-9374-C75FC29671F7}"/>
              </a:ext>
            </a:extLst>
          </p:cNvPr>
          <p:cNvSpPr txBox="1"/>
          <p:nvPr/>
        </p:nvSpPr>
        <p:spPr>
          <a:xfrm>
            <a:off x="288000" y="1656000"/>
            <a:ext cx="162000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350" dirty="0">
                <a:solidFill>
                  <a:schemeClr val="accent2">
                    <a:lumMod val="75000"/>
                  </a:schemeClr>
                </a:solidFill>
              </a:rPr>
              <a:t>Industrie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F70AC87-8668-4942-ACBD-EC3692BB0517}"/>
              </a:ext>
            </a:extLst>
          </p:cNvPr>
          <p:cNvSpPr txBox="1"/>
          <p:nvPr/>
        </p:nvSpPr>
        <p:spPr>
          <a:xfrm>
            <a:off x="5976000" y="1656000"/>
            <a:ext cx="28800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500" dirty="0">
                <a:solidFill>
                  <a:schemeClr val="accent5"/>
                </a:solidFill>
              </a:rPr>
              <a:t>Ensemble </a:t>
            </a:r>
            <a:br>
              <a:rPr lang="fr-FR" sz="1500" dirty="0">
                <a:solidFill>
                  <a:schemeClr val="accent5"/>
                </a:solidFill>
              </a:rPr>
            </a:br>
            <a:r>
              <a:rPr lang="fr-FR" sz="1500" dirty="0">
                <a:solidFill>
                  <a:schemeClr val="accent5"/>
                </a:solidFill>
              </a:rPr>
              <a:t>des activités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892C391A-1AE7-4AC0-88FC-1803E52D1FE6}"/>
              </a:ext>
            </a:extLst>
          </p:cNvPr>
          <p:cNvSpPr txBox="1"/>
          <p:nvPr/>
        </p:nvSpPr>
        <p:spPr>
          <a:xfrm>
            <a:off x="288000" y="3420000"/>
            <a:ext cx="1620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350" dirty="0">
                <a:solidFill>
                  <a:schemeClr val="accent6">
                    <a:lumMod val="75000"/>
                  </a:schemeClr>
                </a:solidFill>
              </a:rPr>
              <a:t>Services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C75F9760-6AE2-47FA-98F0-89A0AA287ADF}"/>
              </a:ext>
            </a:extLst>
          </p:cNvPr>
          <p:cNvSpPr txBox="1"/>
          <p:nvPr/>
        </p:nvSpPr>
        <p:spPr>
          <a:xfrm>
            <a:off x="2160000" y="3204000"/>
            <a:ext cx="1620000" cy="504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350" dirty="0">
                <a:solidFill>
                  <a:schemeClr val="accent1">
                    <a:lumMod val="75000"/>
                  </a:schemeClr>
                </a:solidFill>
              </a:rPr>
              <a:t>Hôtels, cafés, </a:t>
            </a:r>
            <a:br>
              <a:rPr lang="fr-FR" sz="135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1350" dirty="0">
                <a:solidFill>
                  <a:schemeClr val="accent1">
                    <a:lumMod val="75000"/>
                  </a:schemeClr>
                </a:solidFill>
              </a:rPr>
              <a:t>restaurants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0EFB1D1-4A42-4522-A52E-0AFC1A92A194}"/>
              </a:ext>
            </a:extLst>
          </p:cNvPr>
          <p:cNvSpPr txBox="1"/>
          <p:nvPr/>
        </p:nvSpPr>
        <p:spPr>
          <a:xfrm>
            <a:off x="4032000" y="1656000"/>
            <a:ext cx="162000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350" dirty="0">
                <a:solidFill>
                  <a:schemeClr val="accent4"/>
                </a:solidFill>
              </a:rPr>
              <a:t>Commerce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ABA4F55-C6B2-4F6D-990B-75A37315FDDB}"/>
              </a:ext>
            </a:extLst>
          </p:cNvPr>
          <p:cNvSpPr txBox="1"/>
          <p:nvPr/>
        </p:nvSpPr>
        <p:spPr>
          <a:xfrm>
            <a:off x="2160000" y="1656000"/>
            <a:ext cx="162000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350" dirty="0">
                <a:solidFill>
                  <a:schemeClr val="accent3"/>
                </a:solidFill>
              </a:rPr>
              <a:t>Construction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BCEA690B-BA52-4F7D-B64D-181F43EC4A51}"/>
              </a:ext>
            </a:extLst>
          </p:cNvPr>
          <p:cNvSpPr txBox="1"/>
          <p:nvPr/>
        </p:nvSpPr>
        <p:spPr>
          <a:xfrm>
            <a:off x="5657175" y="4722149"/>
            <a:ext cx="833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chemeClr val="accent3"/>
                </a:solidFill>
              </a:rPr>
              <a:t>En moyenne</a:t>
            </a:r>
          </a:p>
        </p:txBody>
      </p:sp>
    </p:spTree>
    <p:extLst>
      <p:ext uri="{BB962C8B-B14F-4D97-AF65-F5344CB8AC3E}">
        <p14:creationId xmlns:p14="http://schemas.microsoft.com/office/powerpoint/2010/main" val="161678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95A24F78-BF5E-412F-960A-689A87CA9395}"/>
              </a:ext>
            </a:extLst>
          </p:cNvPr>
          <p:cNvSpPr/>
          <p:nvPr/>
        </p:nvSpPr>
        <p:spPr>
          <a:xfrm>
            <a:off x="2219325" y="1769206"/>
            <a:ext cx="6645276" cy="96833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C4E2AC6D-7679-4896-97C9-E0546C019303}"/>
              </a:ext>
            </a:extLst>
          </p:cNvPr>
          <p:cNvSpPr/>
          <p:nvPr/>
        </p:nvSpPr>
        <p:spPr>
          <a:xfrm>
            <a:off x="279400" y="4331085"/>
            <a:ext cx="8585200" cy="324036"/>
          </a:xfrm>
          <a:prstGeom prst="round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7ABBAF94-59C4-488E-B695-E76C8660E852}"/>
              </a:ext>
            </a:extLst>
          </p:cNvPr>
          <p:cNvSpPr/>
          <p:nvPr/>
        </p:nvSpPr>
        <p:spPr>
          <a:xfrm>
            <a:off x="279400" y="4014819"/>
            <a:ext cx="8585200" cy="3240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F6C9D00C-AB43-4D81-828C-01FBC0AC0796}"/>
              </a:ext>
            </a:extLst>
          </p:cNvPr>
          <p:cNvSpPr/>
          <p:nvPr/>
        </p:nvSpPr>
        <p:spPr>
          <a:xfrm>
            <a:off x="279400" y="3698553"/>
            <a:ext cx="8585200" cy="3240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C46E821-AA67-482B-BF2A-F1750C2B03F5}"/>
              </a:ext>
            </a:extLst>
          </p:cNvPr>
          <p:cNvSpPr/>
          <p:nvPr/>
        </p:nvSpPr>
        <p:spPr>
          <a:xfrm>
            <a:off x="279400" y="3374294"/>
            <a:ext cx="8585200" cy="324036"/>
          </a:xfrm>
          <a:prstGeom prst="round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BA36256E-5536-4D83-BFB8-96516CFCBFDF}"/>
              </a:ext>
            </a:extLst>
          </p:cNvPr>
          <p:cNvSpPr/>
          <p:nvPr/>
        </p:nvSpPr>
        <p:spPr>
          <a:xfrm>
            <a:off x="279400" y="3054031"/>
            <a:ext cx="8585200" cy="324036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F6D6ACF-5F7C-4081-8852-FACF44CBE4FC}"/>
              </a:ext>
            </a:extLst>
          </p:cNvPr>
          <p:cNvSpPr/>
          <p:nvPr/>
        </p:nvSpPr>
        <p:spPr>
          <a:xfrm>
            <a:off x="279400" y="2733768"/>
            <a:ext cx="8585200" cy="32403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B3B0DA-C2BC-4A35-B8D1-0E9C107A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 des entreprises ayant recours au chômage partiel pour leurs salariés</a:t>
            </a: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91118CF3-0C90-428C-AEDA-A3A78E8CCC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10640"/>
              </p:ext>
            </p:extLst>
          </p:nvPr>
        </p:nvGraphicFramePr>
        <p:xfrm>
          <a:off x="279400" y="1743075"/>
          <a:ext cx="8585072" cy="293137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05072">
                  <a:extLst>
                    <a:ext uri="{9D8B030D-6E8A-4147-A177-3AD203B41FA5}">
                      <a16:colId xmlns:a16="http://schemas.microsoft.com/office/drawing/2014/main" val="426974013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249459519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66915166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756655886"/>
                    </a:ext>
                  </a:extLst>
                </a:gridCol>
              </a:tblGrid>
              <a:tr h="9873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>
                          <a:solidFill>
                            <a:schemeClr val="accent3"/>
                          </a:solidFill>
                          <a:effectLst/>
                        </a:rPr>
                        <a:t> </a:t>
                      </a:r>
                      <a:endParaRPr lang="fr-FR" sz="800" b="0" i="0" u="none" strike="noStrike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59" marR="71859" marT="54000" marB="54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En chômage partiel :</a:t>
                      </a:r>
                      <a:br>
                        <a:rPr lang="fr-FR" sz="10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</a:br>
                      <a:r>
                        <a:rPr lang="fr-FR" sz="10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 avec maintien d'activité partielle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En chômage partiel : </a:t>
                      </a:r>
                      <a:br>
                        <a:rPr lang="fr-FR" sz="10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</a:br>
                      <a:r>
                        <a:rPr lang="fr-FR" sz="10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sans activité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25406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Industrie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59" marR="71859" marT="54000" marB="54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17,60 %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5,90 %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23,50 %</a:t>
                      </a:r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55279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Construction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59" marR="71859" marT="54000" marB="54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9,10 %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9,10 %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18,20 %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18846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Commerce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59" marR="71859" marT="54000" marB="54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9,40 %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18,90 %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28,30 %</a:t>
                      </a:r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92040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Services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59" marR="71859" marT="54000" marB="54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16,20 %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21,60 %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37,80 %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528048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68577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Hôtels, cafés, restaurants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59" marR="71859" marT="54000" marB="54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12,20 %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51,20 %</a:t>
                      </a:r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63,40 %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102038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Ensemble</a:t>
                      </a:r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59" marR="71859" marT="54000" marB="54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12,60 %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25,80 %</a:t>
                      </a:r>
                      <a:endParaRPr lang="fr-FR" sz="11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anose="020B0609020204030204" pitchFamily="49" charset="0"/>
                        </a:rPr>
                        <a:t>38,40 %</a:t>
                      </a:r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2000" marR="288000" marT="54000" marB="54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3864704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BBA3336-F47D-4FDA-ADD6-A578B4F2E484}"/>
              </a:ext>
            </a:extLst>
          </p:cNvPr>
          <p:cNvSpPr txBox="1"/>
          <p:nvPr/>
        </p:nvSpPr>
        <p:spPr>
          <a:xfrm>
            <a:off x="279400" y="4677768"/>
            <a:ext cx="85851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accent3"/>
                </a:solidFill>
              </a:rPr>
              <a:t>Part des entreprises concernées par chacun des items dans chaque secteur. </a:t>
            </a:r>
            <a:br>
              <a:rPr lang="fr-FR" sz="1050" dirty="0">
                <a:solidFill>
                  <a:schemeClr val="accent3"/>
                </a:solidFill>
              </a:rPr>
            </a:br>
            <a:r>
              <a:rPr lang="fr-FR" sz="1050" dirty="0">
                <a:solidFill>
                  <a:schemeClr val="accent3"/>
                </a:solidFill>
              </a:rPr>
              <a:t>Par exemple </a:t>
            </a:r>
            <a:r>
              <a:rPr lang="fr-FR" sz="1050" dirty="0" smtClean="0">
                <a:solidFill>
                  <a:schemeClr val="accent3"/>
                </a:solidFill>
              </a:rPr>
              <a:t>17,6 % </a:t>
            </a:r>
            <a:r>
              <a:rPr lang="fr-FR" sz="1050" dirty="0">
                <a:solidFill>
                  <a:schemeClr val="accent3"/>
                </a:solidFill>
              </a:rPr>
              <a:t>des industries ont des salariés en chômage partiel avec maintien d’activité.</a:t>
            </a:r>
          </a:p>
        </p:txBody>
      </p:sp>
    </p:spTree>
    <p:extLst>
      <p:ext uri="{BB962C8B-B14F-4D97-AF65-F5344CB8AC3E}">
        <p14:creationId xmlns:p14="http://schemas.microsoft.com/office/powerpoint/2010/main" val="2534008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344F0-F36B-4B57-97BE-BAF82496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 des salariés en télétravail et en présentiel</a:t>
            </a:r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7854C24A-FE6C-42BF-9107-95876ECC2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486600"/>
              </p:ext>
            </p:extLst>
          </p:nvPr>
        </p:nvGraphicFramePr>
        <p:xfrm>
          <a:off x="287338" y="1763713"/>
          <a:ext cx="8569325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73F28E2-0129-445B-8EC0-DD67AFF9D521}"/>
              </a:ext>
            </a:extLst>
          </p:cNvPr>
          <p:cNvSpPr txBox="1"/>
          <p:nvPr/>
        </p:nvSpPr>
        <p:spPr>
          <a:xfrm>
            <a:off x="279400" y="4677985"/>
            <a:ext cx="209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accent3"/>
                </a:solidFill>
              </a:rPr>
              <a:t>En moyenne des pourcentages</a:t>
            </a:r>
          </a:p>
        </p:txBody>
      </p:sp>
    </p:spTree>
    <p:extLst>
      <p:ext uri="{BB962C8B-B14F-4D97-AF65-F5344CB8AC3E}">
        <p14:creationId xmlns:p14="http://schemas.microsoft.com/office/powerpoint/2010/main" val="2443369724"/>
      </p:ext>
    </p:extLst>
  </p:cSld>
  <p:clrMapOvr>
    <a:masterClrMapping/>
  </p:clrMapOvr>
</p:sld>
</file>

<file path=ppt/theme/theme1.xml><?xml version="1.0" encoding="utf-8"?>
<a:theme xmlns:a="http://schemas.openxmlformats.org/drawingml/2006/main" name="OBSéco_2019">
  <a:themeElements>
    <a:clrScheme name="OBSéco_2019">
      <a:dk1>
        <a:srgbClr val="000000"/>
      </a:dk1>
      <a:lt1>
        <a:srgbClr val="FFFFFF"/>
      </a:lt1>
      <a:dk2>
        <a:srgbClr val="004379"/>
      </a:dk2>
      <a:lt2>
        <a:srgbClr val="B9B9B9"/>
      </a:lt2>
      <a:accent1>
        <a:srgbClr val="35B5B3"/>
      </a:accent1>
      <a:accent2>
        <a:srgbClr val="3FC0F0"/>
      </a:accent2>
      <a:accent3>
        <a:srgbClr val="707070"/>
      </a:accent3>
      <a:accent4>
        <a:srgbClr val="849C2B"/>
      </a:accent4>
      <a:accent5>
        <a:srgbClr val="1A171B"/>
      </a:accent5>
      <a:accent6>
        <a:srgbClr val="E6007E"/>
      </a:accent6>
      <a:hlink>
        <a:srgbClr val="5AD8D8"/>
      </a:hlink>
      <a:folHlink>
        <a:srgbClr val="00CC53"/>
      </a:folHlink>
    </a:clrScheme>
    <a:fontScheme name="OBSéco_201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BSéco_2019" id="{7B3228BD-4F58-4A85-B3C4-1C62E0773ADC}" vid="{77E112EB-A7B2-4855-978C-98D2223BB6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CI_Numérique">
    <a:dk1>
      <a:srgbClr val="000000"/>
    </a:dk1>
    <a:lt1>
      <a:srgbClr val="FFFFFF"/>
    </a:lt1>
    <a:dk2>
      <a:srgbClr val="004379"/>
    </a:dk2>
    <a:lt2>
      <a:srgbClr val="F2F2F2"/>
    </a:lt2>
    <a:accent1>
      <a:srgbClr val="35B5B3"/>
    </a:accent1>
    <a:accent2>
      <a:srgbClr val="009EE0"/>
    </a:accent2>
    <a:accent3>
      <a:srgbClr val="5B5B5B"/>
    </a:accent3>
    <a:accent4>
      <a:srgbClr val="EBD4C3"/>
    </a:accent4>
    <a:accent5>
      <a:srgbClr val="1A171B"/>
    </a:accent5>
    <a:accent6>
      <a:srgbClr val="E30043"/>
    </a:accent6>
    <a:hlink>
      <a:srgbClr val="5AD8D8"/>
    </a:hlink>
    <a:folHlink>
      <a:srgbClr val="00CC53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CI_Numérique">
    <a:dk1>
      <a:srgbClr val="000000"/>
    </a:dk1>
    <a:lt1>
      <a:srgbClr val="FFFFFF"/>
    </a:lt1>
    <a:dk2>
      <a:srgbClr val="004379"/>
    </a:dk2>
    <a:lt2>
      <a:srgbClr val="F2F2F2"/>
    </a:lt2>
    <a:accent1>
      <a:srgbClr val="35B5B3"/>
    </a:accent1>
    <a:accent2>
      <a:srgbClr val="009EE0"/>
    </a:accent2>
    <a:accent3>
      <a:srgbClr val="5B5B5B"/>
    </a:accent3>
    <a:accent4>
      <a:srgbClr val="EBD4C3"/>
    </a:accent4>
    <a:accent5>
      <a:srgbClr val="1A171B"/>
    </a:accent5>
    <a:accent6>
      <a:srgbClr val="E30043"/>
    </a:accent6>
    <a:hlink>
      <a:srgbClr val="5AD8D8"/>
    </a:hlink>
    <a:folHlink>
      <a:srgbClr val="00CC53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CI_Numérique">
    <a:dk1>
      <a:srgbClr val="000000"/>
    </a:dk1>
    <a:lt1>
      <a:srgbClr val="FFFFFF"/>
    </a:lt1>
    <a:dk2>
      <a:srgbClr val="004379"/>
    </a:dk2>
    <a:lt2>
      <a:srgbClr val="F2F2F2"/>
    </a:lt2>
    <a:accent1>
      <a:srgbClr val="35B5B3"/>
    </a:accent1>
    <a:accent2>
      <a:srgbClr val="009EE0"/>
    </a:accent2>
    <a:accent3>
      <a:srgbClr val="5B5B5B"/>
    </a:accent3>
    <a:accent4>
      <a:srgbClr val="EBD4C3"/>
    </a:accent4>
    <a:accent5>
      <a:srgbClr val="1A171B"/>
    </a:accent5>
    <a:accent6>
      <a:srgbClr val="E30043"/>
    </a:accent6>
    <a:hlink>
      <a:srgbClr val="5AD8D8"/>
    </a:hlink>
    <a:folHlink>
      <a:srgbClr val="00CC53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CI_Numérique">
    <a:dk1>
      <a:srgbClr val="000000"/>
    </a:dk1>
    <a:lt1>
      <a:srgbClr val="FFFFFF"/>
    </a:lt1>
    <a:dk2>
      <a:srgbClr val="004379"/>
    </a:dk2>
    <a:lt2>
      <a:srgbClr val="F2F2F2"/>
    </a:lt2>
    <a:accent1>
      <a:srgbClr val="35B5B3"/>
    </a:accent1>
    <a:accent2>
      <a:srgbClr val="009EE0"/>
    </a:accent2>
    <a:accent3>
      <a:srgbClr val="5B5B5B"/>
    </a:accent3>
    <a:accent4>
      <a:srgbClr val="EBD4C3"/>
    </a:accent4>
    <a:accent5>
      <a:srgbClr val="1A171B"/>
    </a:accent5>
    <a:accent6>
      <a:srgbClr val="E30043"/>
    </a:accent6>
    <a:hlink>
      <a:srgbClr val="5AD8D8"/>
    </a:hlink>
    <a:folHlink>
      <a:srgbClr val="00CC53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CI_Numérique">
    <a:dk1>
      <a:srgbClr val="000000"/>
    </a:dk1>
    <a:lt1>
      <a:srgbClr val="FFFFFF"/>
    </a:lt1>
    <a:dk2>
      <a:srgbClr val="004379"/>
    </a:dk2>
    <a:lt2>
      <a:srgbClr val="F2F2F2"/>
    </a:lt2>
    <a:accent1>
      <a:srgbClr val="35B5B3"/>
    </a:accent1>
    <a:accent2>
      <a:srgbClr val="009EE0"/>
    </a:accent2>
    <a:accent3>
      <a:srgbClr val="5B5B5B"/>
    </a:accent3>
    <a:accent4>
      <a:srgbClr val="EBD4C3"/>
    </a:accent4>
    <a:accent5>
      <a:srgbClr val="1A171B"/>
    </a:accent5>
    <a:accent6>
      <a:srgbClr val="E30043"/>
    </a:accent6>
    <a:hlink>
      <a:srgbClr val="5AD8D8"/>
    </a:hlink>
    <a:folHlink>
      <a:srgbClr val="00CC53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CI_Numérique">
    <a:dk1>
      <a:srgbClr val="000000"/>
    </a:dk1>
    <a:lt1>
      <a:srgbClr val="FFFFFF"/>
    </a:lt1>
    <a:dk2>
      <a:srgbClr val="004379"/>
    </a:dk2>
    <a:lt2>
      <a:srgbClr val="F2F2F2"/>
    </a:lt2>
    <a:accent1>
      <a:srgbClr val="35B5B3"/>
    </a:accent1>
    <a:accent2>
      <a:srgbClr val="009EE0"/>
    </a:accent2>
    <a:accent3>
      <a:srgbClr val="5B5B5B"/>
    </a:accent3>
    <a:accent4>
      <a:srgbClr val="EBD4C3"/>
    </a:accent4>
    <a:accent5>
      <a:srgbClr val="1A171B"/>
    </a:accent5>
    <a:accent6>
      <a:srgbClr val="E30043"/>
    </a:accent6>
    <a:hlink>
      <a:srgbClr val="5AD8D8"/>
    </a:hlink>
    <a:folHlink>
      <a:srgbClr val="00CC53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3484</TotalTime>
  <Words>1063</Words>
  <Application>Microsoft Office PowerPoint</Application>
  <PresentationFormat>Affichage à l'écran (16:9)</PresentationFormat>
  <Paragraphs>100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Consolas</vt:lpstr>
      <vt:lpstr>Wingdings</vt:lpstr>
      <vt:lpstr>OBSéco_2019</vt:lpstr>
      <vt:lpstr>Enquête flash / focus 2ème confinement Tarn-et-Garonne</vt:lpstr>
      <vt:lpstr>Méthodologie</vt:lpstr>
      <vt:lpstr>Caractéristiques des entreprises participantes</vt:lpstr>
      <vt:lpstr>Caractéristiques des entreprises participantes</vt:lpstr>
      <vt:lpstr>Malgré un moral au plus bas les entreprises Du tarn-et-garonne font preuve d’une grande résilience</vt:lpstr>
      <vt:lpstr>Situation actuelle des entreprises</vt:lpstr>
      <vt:lpstr>Estimation de l’impact sur le chiffre d’affaires</vt:lpstr>
      <vt:lpstr>Part des entreprises ayant recours au chômage partiel pour leurs salariés</vt:lpstr>
      <vt:lpstr>Part des salariés en télétravail et en présentiel</vt:lpstr>
      <vt:lpstr>Pendant cette nouvelle période de confinement, avez-vous mis en place des outils numériques pour maintenir votre activité ?</vt:lpstr>
      <vt:lpstr>Avez-vous adopté une nouvelle organisation pour maintenir tout ou partie de votre activité ?  Développement de la communication digitale (SMS, e-mail, newsletter, réseaux sociaux, plateforme de mise en relation vendeur-acheteur, etc.)</vt:lpstr>
      <vt:lpstr>Avez-vous adopté une nouvelle organisation pour maintenir tout ou partie de votre activité ?  Service de livraison à domicile</vt:lpstr>
      <vt:lpstr>Avez-vous adopté une nouvelle organisation pour maintenir tout ou partie de votre activité ?  Inscription sur une plateforme de vente en ligne (market place), avec retrait des produits (click and collect), le dépôt drive, la livraison des produits</vt:lpstr>
      <vt:lpstr>Par rapport à vos perspectives, vous êtes ?</vt:lpstr>
      <vt:lpstr>Quelles sont les perspectives pour votre entreprise d'ici la fin de l'année ?</vt:lpstr>
      <vt:lpstr>Enquête flash / focus 2ème confinement Tarn-et-Garonne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LEFEBVRE</dc:creator>
  <cp:lastModifiedBy>Edith AUGEREAU-HOLSCHER</cp:lastModifiedBy>
  <cp:revision>341</cp:revision>
  <cp:lastPrinted>2020-11-27T09:26:17Z</cp:lastPrinted>
  <dcterms:created xsi:type="dcterms:W3CDTF">2020-01-14T15:43:45Z</dcterms:created>
  <dcterms:modified xsi:type="dcterms:W3CDTF">2020-11-27T10:28:39Z</dcterms:modified>
</cp:coreProperties>
</file>